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handoutMasterIdLst>
    <p:handoutMasterId r:id="rId69"/>
  </p:handoutMasterIdLst>
  <p:sldIdLst>
    <p:sldId id="372" r:id="rId2"/>
    <p:sldId id="256" r:id="rId3"/>
    <p:sldId id="267" r:id="rId4"/>
    <p:sldId id="257" r:id="rId5"/>
    <p:sldId id="268" r:id="rId6"/>
    <p:sldId id="259" r:id="rId7"/>
    <p:sldId id="262" r:id="rId8"/>
    <p:sldId id="266" r:id="rId9"/>
    <p:sldId id="327" r:id="rId10"/>
    <p:sldId id="326" r:id="rId11"/>
    <p:sldId id="328" r:id="rId12"/>
    <p:sldId id="330" r:id="rId13"/>
    <p:sldId id="343" r:id="rId14"/>
    <p:sldId id="344" r:id="rId15"/>
    <p:sldId id="331" r:id="rId16"/>
    <p:sldId id="332" r:id="rId17"/>
    <p:sldId id="333" r:id="rId18"/>
    <p:sldId id="334" r:id="rId19"/>
    <p:sldId id="335" r:id="rId20"/>
    <p:sldId id="336" r:id="rId21"/>
    <p:sldId id="337" r:id="rId22"/>
    <p:sldId id="338" r:id="rId23"/>
    <p:sldId id="339" r:id="rId24"/>
    <p:sldId id="340" r:id="rId25"/>
    <p:sldId id="341" r:id="rId26"/>
    <p:sldId id="345" r:id="rId27"/>
    <p:sldId id="342" r:id="rId28"/>
    <p:sldId id="346" r:id="rId29"/>
    <p:sldId id="347" r:id="rId30"/>
    <p:sldId id="348" r:id="rId31"/>
    <p:sldId id="329" r:id="rId32"/>
    <p:sldId id="349" r:id="rId33"/>
    <p:sldId id="350" r:id="rId34"/>
    <p:sldId id="351" r:id="rId35"/>
    <p:sldId id="352" r:id="rId36"/>
    <p:sldId id="353" r:id="rId37"/>
    <p:sldId id="354" r:id="rId38"/>
    <p:sldId id="320" r:id="rId39"/>
    <p:sldId id="321" r:id="rId40"/>
    <p:sldId id="357" r:id="rId41"/>
    <p:sldId id="355" r:id="rId42"/>
    <p:sldId id="356" r:id="rId43"/>
    <p:sldId id="358" r:id="rId44"/>
    <p:sldId id="360" r:id="rId45"/>
    <p:sldId id="359" r:id="rId46"/>
    <p:sldId id="361" r:id="rId47"/>
    <p:sldId id="362" r:id="rId48"/>
    <p:sldId id="322" r:id="rId49"/>
    <p:sldId id="324" r:id="rId50"/>
    <p:sldId id="363" r:id="rId51"/>
    <p:sldId id="364" r:id="rId52"/>
    <p:sldId id="301" r:id="rId53"/>
    <p:sldId id="368" r:id="rId54"/>
    <p:sldId id="306" r:id="rId55"/>
    <p:sldId id="365" r:id="rId56"/>
    <p:sldId id="366" r:id="rId57"/>
    <p:sldId id="367" r:id="rId58"/>
    <p:sldId id="308" r:id="rId59"/>
    <p:sldId id="307" r:id="rId60"/>
    <p:sldId id="370" r:id="rId61"/>
    <p:sldId id="371" r:id="rId62"/>
    <p:sldId id="325" r:id="rId63"/>
    <p:sldId id="319" r:id="rId64"/>
    <p:sldId id="304" r:id="rId65"/>
    <p:sldId id="309" r:id="rId66"/>
    <p:sldId id="316" r:id="rId6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Lucida Grande" charset="0"/>
        <a:ea typeface="ヒラギノ角ゴ Pro W3" charset="0"/>
        <a:cs typeface="ヒラギノ角ゴ Pro W3" charset="0"/>
      </a:defRPr>
    </a:lvl1pPr>
    <a:lvl2pPr marL="457200" algn="l" defTabSz="457200" rtl="0" fontAlgn="base">
      <a:spcBef>
        <a:spcPct val="0"/>
      </a:spcBef>
      <a:spcAft>
        <a:spcPct val="0"/>
      </a:spcAft>
      <a:defRPr kern="1200">
        <a:solidFill>
          <a:schemeClr val="tx1"/>
        </a:solidFill>
        <a:latin typeface="Lucida Grande" charset="0"/>
        <a:ea typeface="ヒラギノ角ゴ Pro W3" charset="0"/>
        <a:cs typeface="ヒラギノ角ゴ Pro W3" charset="0"/>
      </a:defRPr>
    </a:lvl2pPr>
    <a:lvl3pPr marL="914400" algn="l" defTabSz="457200" rtl="0" fontAlgn="base">
      <a:spcBef>
        <a:spcPct val="0"/>
      </a:spcBef>
      <a:spcAft>
        <a:spcPct val="0"/>
      </a:spcAft>
      <a:defRPr kern="1200">
        <a:solidFill>
          <a:schemeClr val="tx1"/>
        </a:solidFill>
        <a:latin typeface="Lucida Grande" charset="0"/>
        <a:ea typeface="ヒラギノ角ゴ Pro W3" charset="0"/>
        <a:cs typeface="ヒラギノ角ゴ Pro W3" charset="0"/>
      </a:defRPr>
    </a:lvl3pPr>
    <a:lvl4pPr marL="1371600" algn="l" defTabSz="457200" rtl="0" fontAlgn="base">
      <a:spcBef>
        <a:spcPct val="0"/>
      </a:spcBef>
      <a:spcAft>
        <a:spcPct val="0"/>
      </a:spcAft>
      <a:defRPr kern="1200">
        <a:solidFill>
          <a:schemeClr val="tx1"/>
        </a:solidFill>
        <a:latin typeface="Lucida Grande" charset="0"/>
        <a:ea typeface="ヒラギノ角ゴ Pro W3" charset="0"/>
        <a:cs typeface="ヒラギノ角ゴ Pro W3" charset="0"/>
      </a:defRPr>
    </a:lvl4pPr>
    <a:lvl5pPr marL="1828800" algn="l" defTabSz="457200" rtl="0" fontAlgn="base">
      <a:spcBef>
        <a:spcPct val="0"/>
      </a:spcBef>
      <a:spcAft>
        <a:spcPct val="0"/>
      </a:spcAft>
      <a:defRPr kern="1200">
        <a:solidFill>
          <a:schemeClr val="tx1"/>
        </a:solidFill>
        <a:latin typeface="Lucida Grande" charset="0"/>
        <a:ea typeface="ヒラギノ角ゴ Pro W3" charset="0"/>
        <a:cs typeface="ヒラギノ角ゴ Pro W3" charset="0"/>
      </a:defRPr>
    </a:lvl5pPr>
    <a:lvl6pPr marL="2286000" algn="l" defTabSz="457200" rtl="0" eaLnBrk="1" latinLnBrk="0" hangingPunct="1">
      <a:defRPr kern="1200">
        <a:solidFill>
          <a:schemeClr val="tx1"/>
        </a:solidFill>
        <a:latin typeface="Lucida Grande" charset="0"/>
        <a:ea typeface="ヒラギノ角ゴ Pro W3" charset="0"/>
        <a:cs typeface="ヒラギノ角ゴ Pro W3" charset="0"/>
      </a:defRPr>
    </a:lvl6pPr>
    <a:lvl7pPr marL="2743200" algn="l" defTabSz="457200" rtl="0" eaLnBrk="1" latinLnBrk="0" hangingPunct="1">
      <a:defRPr kern="1200">
        <a:solidFill>
          <a:schemeClr val="tx1"/>
        </a:solidFill>
        <a:latin typeface="Lucida Grande" charset="0"/>
        <a:ea typeface="ヒラギノ角ゴ Pro W3" charset="0"/>
        <a:cs typeface="ヒラギノ角ゴ Pro W3" charset="0"/>
      </a:defRPr>
    </a:lvl7pPr>
    <a:lvl8pPr marL="3200400" algn="l" defTabSz="457200" rtl="0" eaLnBrk="1" latinLnBrk="0" hangingPunct="1">
      <a:defRPr kern="1200">
        <a:solidFill>
          <a:schemeClr val="tx1"/>
        </a:solidFill>
        <a:latin typeface="Lucida Grande" charset="0"/>
        <a:ea typeface="ヒラギノ角ゴ Pro W3" charset="0"/>
        <a:cs typeface="ヒラギノ角ゴ Pro W3" charset="0"/>
      </a:defRPr>
    </a:lvl8pPr>
    <a:lvl9pPr marL="3657600" algn="l" defTabSz="457200" rtl="0" eaLnBrk="1" latinLnBrk="0" hangingPunct="1">
      <a:defRPr kern="1200">
        <a:solidFill>
          <a:schemeClr val="tx1"/>
        </a:solidFill>
        <a:latin typeface="Lucida Grande"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3"/>
    <a:srgbClr val="CF0031"/>
    <a:srgbClr val="0041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23" d="100"/>
          <a:sy n="123" d="100"/>
        </p:scale>
        <p:origin x="-616" y="-96"/>
      </p:cViewPr>
      <p:guideLst>
        <p:guide orient="horz" pos="215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handoutMaster" Target="handoutMasters/handout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ED7CA42B-842B-B948-83CB-9D32ED24C3DA}" type="datetime1">
              <a:rPr lang="en-US"/>
              <a:pPr>
                <a:defRPr/>
              </a:pPr>
              <a:t>3/29/20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134DF907-6C6E-7349-A76C-EE5D4469329D}" type="slidenum">
              <a:rPr lang="en-US"/>
              <a:pPr>
                <a:defRPr/>
              </a:pPr>
              <a:t>‹#›</a:t>
            </a:fld>
            <a:endParaRPr lang="en-US"/>
          </a:p>
        </p:txBody>
      </p:sp>
    </p:spTree>
    <p:extLst>
      <p:ext uri="{BB962C8B-B14F-4D97-AF65-F5344CB8AC3E}">
        <p14:creationId xmlns:p14="http://schemas.microsoft.com/office/powerpoint/2010/main" val="387344939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9932AF6F-98E7-4047-8E2E-6ECC700B6D2F}" type="datetime1">
              <a:rPr lang="en-US"/>
              <a:pPr>
                <a:defRPr/>
              </a:pPr>
              <a:t>3/29/20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8C6AAF6A-834F-9E49-9418-0A759124BBF5}" type="slidenum">
              <a:rPr lang="en-US"/>
              <a:pPr>
                <a:defRPr/>
              </a:pPr>
              <a:t>‹#›</a:t>
            </a:fld>
            <a:endParaRPr lang="en-US"/>
          </a:p>
        </p:txBody>
      </p:sp>
    </p:spTree>
    <p:extLst>
      <p:ext uri="{BB962C8B-B14F-4D97-AF65-F5344CB8AC3E}">
        <p14:creationId xmlns:p14="http://schemas.microsoft.com/office/powerpoint/2010/main" val="159607883"/>
      </p:ext>
    </p:extLst>
  </p:cSld>
  <p:clrMap bg1="lt1" tx1="dk1" bg2="lt2" tx2="dk2" accent1="accent1" accent2="accent2" accent3="accent3" accent4="accent4" accent5="accent5" accent6="accent6" hlink="hlink" folHlink="folHlink"/>
  <p:hf hdr="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Placeholder 1"/>
          <p:cNvSpPr>
            <a:spLocks noGrp="1"/>
          </p:cNvSpPr>
          <p:nvPr>
            <p:ph type="title"/>
          </p:nvPr>
        </p:nvSpPr>
        <p:spPr>
          <a:xfrm>
            <a:off x="2742599" y="1650331"/>
            <a:ext cx="4755880" cy="2110257"/>
          </a:xfrm>
          <a:prstGeom prst="rect">
            <a:avLst/>
          </a:prstGeom>
        </p:spPr>
        <p:txBody>
          <a:bodyPr rtlCol="0">
            <a:noAutofit/>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smtClean="0"/>
            </a:lvl1pPr>
          </a:lstStyle>
          <a:p>
            <a:pPr>
              <a:defRPr/>
            </a:pPr>
            <a:fld id="{FE79B34E-1975-414C-94D8-CFC56D6E7289}" type="slidenum">
              <a:rPr lang="en-US"/>
              <a:pPr>
                <a:defRPr/>
              </a:pPr>
              <a:t>‹#›</a:t>
            </a:fld>
            <a:endParaRPr lang="en-US"/>
          </a:p>
        </p:txBody>
      </p:sp>
      <p:sp>
        <p:nvSpPr>
          <p:cNvPr id="5" name="Date Placeholder 6"/>
          <p:cNvSpPr>
            <a:spLocks noGrp="1"/>
          </p:cNvSpPr>
          <p:nvPr>
            <p:ph type="dt" sz="half" idx="11"/>
          </p:nvPr>
        </p:nvSpPr>
        <p:spPr>
          <a:xfrm>
            <a:off x="3816350" y="6508750"/>
            <a:ext cx="2133600" cy="365125"/>
          </a:xfrm>
          <a:prstGeom prst="rect">
            <a:avLst/>
          </a:prstGeom>
        </p:spPr>
        <p:txBody>
          <a:bodyPr/>
          <a:lstStyle>
            <a:lvl1pPr>
              <a:defRPr smtClean="0"/>
            </a:lvl1pPr>
          </a:lstStyle>
          <a:p>
            <a:pPr>
              <a:defRPr/>
            </a:pPr>
            <a:fld id="{C18321C2-E4E4-4740-AB1E-CCE7D949DD88}" type="datetime1">
              <a:rPr lang="en-US"/>
              <a:pPr>
                <a:defRPr/>
              </a:pPr>
              <a:t>3/29/20</a:t>
            </a:fld>
            <a:endParaRPr lang="en-US"/>
          </a:p>
        </p:txBody>
      </p:sp>
    </p:spTree>
    <p:extLst>
      <p:ext uri="{BB962C8B-B14F-4D97-AF65-F5344CB8AC3E}">
        <p14:creationId xmlns:p14="http://schemas.microsoft.com/office/powerpoint/2010/main" val="108236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DL_4K.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234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smtClean="0"/>
            </a:lvl1pPr>
          </a:lstStyle>
          <a:p>
            <a:pPr>
              <a:defRPr/>
            </a:pPr>
            <a:fld id="{B6CB32E5-55FE-4C4E-AB42-1BB7BDAB2294}" type="slidenum">
              <a:rPr lang="en-US"/>
              <a:pPr>
                <a:defRPr/>
              </a:pPr>
              <a:t>‹#›</a:t>
            </a:fld>
            <a:endParaRPr lang="en-US"/>
          </a:p>
        </p:txBody>
      </p:sp>
      <p:sp>
        <p:nvSpPr>
          <p:cNvPr id="6" name="Date Placeholder 6"/>
          <p:cNvSpPr>
            <a:spLocks noGrp="1"/>
          </p:cNvSpPr>
          <p:nvPr>
            <p:ph type="dt" sz="half" idx="11"/>
          </p:nvPr>
        </p:nvSpPr>
        <p:spPr>
          <a:xfrm>
            <a:off x="3816350" y="6508750"/>
            <a:ext cx="2133600" cy="365125"/>
          </a:xfrm>
          <a:prstGeom prst="rect">
            <a:avLst/>
          </a:prstGeom>
        </p:spPr>
        <p:txBody>
          <a:bodyPr/>
          <a:lstStyle>
            <a:lvl1pPr>
              <a:defRPr smtClean="0"/>
            </a:lvl1pPr>
          </a:lstStyle>
          <a:p>
            <a:pPr>
              <a:defRPr/>
            </a:pPr>
            <a:fld id="{D41A3E1F-0DA4-D445-A817-AEB1F3C7C30E}" type="datetime1">
              <a:rPr lang="en-US"/>
              <a:pPr>
                <a:defRPr/>
              </a:pPr>
              <a:t>3/29/20</a:t>
            </a:fld>
            <a:endParaRPr lang="en-US"/>
          </a:p>
        </p:txBody>
      </p:sp>
    </p:spTree>
    <p:extLst>
      <p:ext uri="{BB962C8B-B14F-4D97-AF65-F5344CB8AC3E}">
        <p14:creationId xmlns:p14="http://schemas.microsoft.com/office/powerpoint/2010/main" val="123433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DL_4K.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C3B026A3-6BCB-B344-8CEE-D20FF760B10F}" type="datetime1">
              <a:rPr lang="en-US"/>
              <a:pPr>
                <a:defRPr/>
              </a:pPr>
              <a:t>3/29/20</a:t>
            </a:fld>
            <a:endParaRPr lang="en-US"/>
          </a:p>
        </p:txBody>
      </p:sp>
      <p:sp>
        <p:nvSpPr>
          <p:cNvPr id="7" name="Slide Number Placeholder 6"/>
          <p:cNvSpPr>
            <a:spLocks noGrp="1"/>
          </p:cNvSpPr>
          <p:nvPr>
            <p:ph type="sldNum" sz="quarter" idx="11"/>
          </p:nvPr>
        </p:nvSpPr>
        <p:spPr/>
        <p:txBody>
          <a:bodyPr/>
          <a:lstStyle>
            <a:lvl1pPr>
              <a:defRPr smtClean="0"/>
            </a:lvl1pPr>
          </a:lstStyle>
          <a:p>
            <a:pPr>
              <a:defRPr/>
            </a:pPr>
            <a:fld id="{CD8D174C-8F10-9E4F-8401-175B7F178E1B}" type="slidenum">
              <a:rPr lang="en-US"/>
              <a:pPr>
                <a:defRPr/>
              </a:pPr>
              <a:t>‹#›</a:t>
            </a:fld>
            <a:endParaRPr lang="en-US"/>
          </a:p>
        </p:txBody>
      </p:sp>
    </p:spTree>
    <p:extLst>
      <p:ext uri="{BB962C8B-B14F-4D97-AF65-F5344CB8AC3E}">
        <p14:creationId xmlns:p14="http://schemas.microsoft.com/office/powerpoint/2010/main" val="2323756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DL_4K.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960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1937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7960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937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018E4A30-B562-B143-8DE1-57CAFD57AE3B}" type="datetime1">
              <a:rPr lang="en-US"/>
              <a:pPr>
                <a:defRPr/>
              </a:pPr>
              <a:t>3/29/20</a:t>
            </a:fld>
            <a:endParaRPr lang="en-US"/>
          </a:p>
        </p:txBody>
      </p:sp>
      <p:sp>
        <p:nvSpPr>
          <p:cNvPr id="9" name="Slide Number Placeholder 8"/>
          <p:cNvSpPr>
            <a:spLocks noGrp="1"/>
          </p:cNvSpPr>
          <p:nvPr>
            <p:ph type="sldNum" sz="quarter" idx="11"/>
          </p:nvPr>
        </p:nvSpPr>
        <p:spPr/>
        <p:txBody>
          <a:bodyPr/>
          <a:lstStyle>
            <a:lvl1pPr>
              <a:defRPr smtClean="0"/>
            </a:lvl1pPr>
          </a:lstStyle>
          <a:p>
            <a:pPr>
              <a:defRPr/>
            </a:pPr>
            <a:fld id="{E95D9C92-BC7C-F743-983A-0EB8370E7AD6}" type="slidenum">
              <a:rPr lang="en-US"/>
              <a:pPr>
                <a:defRPr/>
              </a:pPr>
              <a:t>‹#›</a:t>
            </a:fld>
            <a:endParaRPr lang="en-US"/>
          </a:p>
        </p:txBody>
      </p:sp>
    </p:spTree>
    <p:extLst>
      <p:ext uri="{BB962C8B-B14F-4D97-AF65-F5344CB8AC3E}">
        <p14:creationId xmlns:p14="http://schemas.microsoft.com/office/powerpoint/2010/main" val="69940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8" descr="FDL_4K.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B572EB98-C34F-C24D-95B6-20490EF6CCC8}" type="datetime1">
              <a:rPr lang="en-US"/>
              <a:pPr>
                <a:defRPr/>
              </a:pPr>
              <a:t>3/29/20</a:t>
            </a:fld>
            <a:endParaRPr lang="en-US"/>
          </a:p>
        </p:txBody>
      </p:sp>
      <p:sp>
        <p:nvSpPr>
          <p:cNvPr id="5" name="Slide Number Placeholder 4"/>
          <p:cNvSpPr>
            <a:spLocks noGrp="1"/>
          </p:cNvSpPr>
          <p:nvPr>
            <p:ph type="sldNum" sz="quarter" idx="11"/>
          </p:nvPr>
        </p:nvSpPr>
        <p:spPr/>
        <p:txBody>
          <a:bodyPr/>
          <a:lstStyle>
            <a:lvl1pPr>
              <a:defRPr smtClean="0"/>
            </a:lvl1pPr>
          </a:lstStyle>
          <a:p>
            <a:pPr>
              <a:defRPr/>
            </a:pPr>
            <a:fld id="{90C8CC18-2CB9-C948-AB75-1098EC390D1F}" type="slidenum">
              <a:rPr lang="en-US"/>
              <a:pPr>
                <a:defRPr/>
              </a:pPr>
              <a:t>‹#›</a:t>
            </a:fld>
            <a:endParaRPr lang="en-US"/>
          </a:p>
        </p:txBody>
      </p:sp>
    </p:spTree>
    <p:extLst>
      <p:ext uri="{BB962C8B-B14F-4D97-AF65-F5344CB8AC3E}">
        <p14:creationId xmlns:p14="http://schemas.microsoft.com/office/powerpoint/2010/main" val="161364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167BA620-B305-1A47-89C7-B50CCBE39F61}" type="datetime1">
              <a:rPr lang="en-US"/>
              <a:pPr>
                <a:defRPr/>
              </a:pPr>
              <a:t>3/29/20</a:t>
            </a:fld>
            <a:endParaRPr lang="en-US"/>
          </a:p>
        </p:txBody>
      </p:sp>
      <p:sp>
        <p:nvSpPr>
          <p:cNvPr id="3" name="Slide Number Placeholder 3"/>
          <p:cNvSpPr>
            <a:spLocks noGrp="1"/>
          </p:cNvSpPr>
          <p:nvPr>
            <p:ph type="sldNum" sz="quarter" idx="11"/>
          </p:nvPr>
        </p:nvSpPr>
        <p:spPr/>
        <p:txBody>
          <a:bodyPr/>
          <a:lstStyle>
            <a:lvl1pPr>
              <a:defRPr smtClean="0"/>
            </a:lvl1pPr>
          </a:lstStyle>
          <a:p>
            <a:pPr>
              <a:defRPr/>
            </a:pPr>
            <a:fld id="{944031B9-88C4-4D43-ADA3-FB8764DC6CE2}" type="slidenum">
              <a:rPr lang="en-US"/>
              <a:pPr>
                <a:defRPr/>
              </a:pPr>
              <a:t>‹#›</a:t>
            </a:fld>
            <a:endParaRPr lang="en-US"/>
          </a:p>
        </p:txBody>
      </p:sp>
    </p:spTree>
    <p:extLst>
      <p:ext uri="{BB962C8B-B14F-4D97-AF65-F5344CB8AC3E}">
        <p14:creationId xmlns:p14="http://schemas.microsoft.com/office/powerpoint/2010/main" val="16450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6350" y="6508750"/>
            <a:ext cx="2133600" cy="365125"/>
          </a:xfrm>
          <a:prstGeom prst="rect">
            <a:avLst/>
          </a:prstGeom>
        </p:spPr>
        <p:txBody>
          <a:bodyPr/>
          <a:lstStyle>
            <a:lvl1pPr>
              <a:defRPr smtClean="0"/>
            </a:lvl1pPr>
          </a:lstStyle>
          <a:p>
            <a:pPr>
              <a:defRPr/>
            </a:pPr>
            <a:fld id="{53D336B7-5B56-F54A-819A-349669C38398}" type="datetime1">
              <a:rPr lang="en-US"/>
              <a:pPr>
                <a:defRPr/>
              </a:pPr>
              <a:t>3/29/20</a:t>
            </a:fld>
            <a:endParaRPr lang="en-US"/>
          </a:p>
        </p:txBody>
      </p:sp>
      <p:sp>
        <p:nvSpPr>
          <p:cNvPr id="6" name="Slide Number Placeholder 6"/>
          <p:cNvSpPr>
            <a:spLocks noGrp="1"/>
          </p:cNvSpPr>
          <p:nvPr>
            <p:ph type="sldNum" sz="quarter" idx="11"/>
          </p:nvPr>
        </p:nvSpPr>
        <p:spPr/>
        <p:txBody>
          <a:bodyPr/>
          <a:lstStyle>
            <a:lvl1pPr>
              <a:defRPr smtClean="0"/>
            </a:lvl1pPr>
          </a:lstStyle>
          <a:p>
            <a:pPr>
              <a:defRPr/>
            </a:pPr>
            <a:fld id="{65B1EDA1-2360-8F48-BB58-C3B489269161}" type="slidenum">
              <a:rPr lang="en-US"/>
              <a:pPr>
                <a:defRPr/>
              </a:pPr>
              <a:t>‹#›</a:t>
            </a:fld>
            <a:endParaRPr lang="en-US"/>
          </a:p>
        </p:txBody>
      </p:sp>
    </p:spTree>
    <p:extLst>
      <p:ext uri="{BB962C8B-B14F-4D97-AF65-F5344CB8AC3E}">
        <p14:creationId xmlns:p14="http://schemas.microsoft.com/office/powerpoint/2010/main" val="6232410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emf"/><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file://localhost/%5CUsers%5Cjaypointer%5CDesktop%5CFolio.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Folio.png" descr="/Users/jaypointer/Desktop/Folio.png"/>
          <p:cNvPicPr>
            <a:picLocks noChangeAspect="1"/>
          </p:cNvPicPr>
          <p:nvPr userDrawn="1"/>
        </p:nvPicPr>
        <p:blipFill>
          <a:blip r:embed="rId9" r:link="rId10" cstate="print">
            <a:extLst>
              <a:ext uri="{28A0092B-C50C-407E-A947-70E740481C1C}">
                <a14:useLocalDpi xmlns:a14="http://schemas.microsoft.com/office/drawing/2010/main"/>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86800" y="6508750"/>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smtClean="0">
                <a:solidFill>
                  <a:srgbClr val="95B3D7"/>
                </a:solidFill>
                <a:latin typeface="Helvetica" charset="0"/>
              </a:defRPr>
            </a:lvl1pPr>
          </a:lstStyle>
          <a:p>
            <a:pPr>
              <a:defRPr/>
            </a:pPr>
            <a:fld id="{EE320EEA-1CAF-A746-9BA4-477D73B2F5CE}" type="slidenum">
              <a:rPr lang="en-US"/>
              <a:pPr>
                <a:defRPr/>
              </a:pPr>
              <a:t>‹#›</a:t>
            </a:fld>
            <a:endParaRPr lang="en-US"/>
          </a:p>
        </p:txBody>
      </p:sp>
      <p:pic>
        <p:nvPicPr>
          <p:cNvPr id="1030" name="Picture 9"/>
          <p:cNvPicPr>
            <a:picLocks noChangeAspect="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a:spLocks noGrp="1"/>
          </p:cNvSpPr>
          <p:nvPr>
            <p:ph type="dt" sz="half" idx="2"/>
          </p:nvPr>
        </p:nvSpPr>
        <p:spPr>
          <a:xfrm>
            <a:off x="4022725" y="6508750"/>
            <a:ext cx="1727200"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smtClean="0">
                <a:solidFill>
                  <a:srgbClr val="95B3D7"/>
                </a:solidFill>
                <a:latin typeface="Helvetica" charset="0"/>
              </a:defRPr>
            </a:lvl1pPr>
          </a:lstStyle>
          <a:p>
            <a:pPr>
              <a:defRPr/>
            </a:pPr>
            <a:fld id="{68E30145-E8A6-BB41-AE8C-760C7DE2898B}" type="datetime1">
              <a:rPr lang="en-US"/>
              <a:pPr>
                <a:defRPr/>
              </a:pPr>
              <a:t>3/29/20</a:t>
            </a:fld>
            <a:endParaRPr lang="en-US"/>
          </a:p>
        </p:txBody>
      </p:sp>
      <p:pic>
        <p:nvPicPr>
          <p:cNvPr id="1032" name="Picture 13" descr="AnnivGrStandard_White.png"/>
          <p:cNvPicPr>
            <a:picLocks noChangeAspect="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Lst>
  <p:timing>
    <p:tnLst>
      <p:par>
        <p:cTn xmlns:p14="http://schemas.microsoft.com/office/powerpoint/2010/main" id="1" dur="indefinite" restart="never" nodeType="tmRoot"/>
      </p:par>
    </p:tnLst>
  </p:timing>
  <p:hf hdr="0" ftr="0" dt="0"/>
  <p:txStyles>
    <p:titleStyle>
      <a:lvl1pPr algn="l" defTabSz="457200" rtl="0" eaLnBrk="0" fontAlgn="base" hangingPunct="0">
        <a:spcBef>
          <a:spcPct val="0"/>
        </a:spcBef>
        <a:spcAft>
          <a:spcPct val="0"/>
        </a:spcAft>
        <a:defRPr sz="3200" b="1" kern="1200">
          <a:solidFill>
            <a:srgbClr val="CF0031"/>
          </a:solidFill>
          <a:latin typeface="Helvetica"/>
          <a:ea typeface="ヒラギノ角ゴ Pro W3" charset="0"/>
          <a:cs typeface="ヒラギノ角ゴ Pro W3" charset="0"/>
        </a:defRPr>
      </a:lvl1pPr>
      <a:lvl2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2pPr>
      <a:lvl3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3pPr>
      <a:lvl4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4pPr>
      <a:lvl5pPr algn="l" defTabSz="457200" rtl="0" eaLnBrk="0" fontAlgn="base" hangingPunct="0">
        <a:spcBef>
          <a:spcPct val="0"/>
        </a:spcBef>
        <a:spcAft>
          <a:spcPct val="0"/>
        </a:spcAft>
        <a:defRPr sz="3200" b="1">
          <a:solidFill>
            <a:srgbClr val="CF0031"/>
          </a:solidFill>
          <a:latin typeface="Helvetica" charset="0"/>
          <a:ea typeface="ヒラギノ角ゴ Pro W3" charset="0"/>
          <a:cs typeface="ヒラギノ角ゴ Pro W3" charset="0"/>
        </a:defRPr>
      </a:lvl5pPr>
      <a:lvl6pPr marL="4572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6pPr>
      <a:lvl7pPr marL="9144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7pPr>
      <a:lvl8pPr marL="13716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8pPr>
      <a:lvl9pPr marL="1828800" algn="l" defTabSz="457200" rtl="0" fontAlgn="base">
        <a:spcBef>
          <a:spcPct val="0"/>
        </a:spcBef>
        <a:spcAft>
          <a:spcPct val="0"/>
        </a:spcAft>
        <a:defRPr sz="3200" b="1">
          <a:solidFill>
            <a:srgbClr val="CF0031"/>
          </a:solidFill>
          <a:latin typeface="Helvetica"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Before you begin</a:t>
            </a:r>
            <a:r>
              <a:rPr lang="is-IS" dirty="0" smtClean="0">
                <a:latin typeface="Helvetica" charset="0"/>
              </a:rPr>
              <a:t>…</a:t>
            </a:r>
            <a:endParaRPr lang="en-US" dirty="0">
              <a:latin typeface="Helvetica" charset="0"/>
            </a:endParaRPr>
          </a:p>
        </p:txBody>
      </p:sp>
      <p:sp>
        <p:nvSpPr>
          <p:cNvPr id="12290" name="Content Placeholder 2"/>
          <p:cNvSpPr>
            <a:spLocks noGrp="1"/>
          </p:cNvSpPr>
          <p:nvPr>
            <p:ph idx="1"/>
          </p:nvPr>
        </p:nvSpPr>
        <p:spPr>
          <a:xfrm>
            <a:off x="457200" y="1600200"/>
            <a:ext cx="8229600" cy="3964665"/>
          </a:xfrm>
        </p:spPr>
        <p:txBody>
          <a:bodyPr/>
          <a:lstStyle/>
          <a:p>
            <a:pPr eaLnBrk="1" hangingPunct="1"/>
            <a:r>
              <a:rPr lang="en-US" sz="1800" b="0" dirty="0" smtClean="0">
                <a:solidFill>
                  <a:srgbClr val="CF0031"/>
                </a:solidFill>
                <a:latin typeface="Helvetica" charset="0"/>
              </a:rPr>
              <a:t>This slide deck is built from the 2018 ILST Facilitator Guide.</a:t>
            </a:r>
          </a:p>
          <a:p>
            <a:pPr eaLnBrk="1" hangingPunct="1"/>
            <a:endParaRPr lang="en-US" sz="1800" b="0" dirty="0">
              <a:solidFill>
                <a:srgbClr val="CF0031"/>
              </a:solidFill>
              <a:latin typeface="Helvetica" charset="0"/>
            </a:endParaRPr>
          </a:p>
          <a:p>
            <a:pPr marL="0" indent="0" eaLnBrk="1" hangingPunct="1">
              <a:buNone/>
            </a:pPr>
            <a:r>
              <a:rPr lang="en-US" sz="1800" b="0" dirty="0" smtClean="0">
                <a:solidFill>
                  <a:srgbClr val="CF0031"/>
                </a:solidFill>
                <a:latin typeface="Helvetica" charset="0"/>
              </a:rPr>
              <a:t>  </a:t>
            </a:r>
          </a:p>
          <a:p>
            <a:pPr eaLnBrk="1" hangingPunct="1"/>
            <a:endParaRPr lang="en-US" sz="1800" b="0" dirty="0" smtClean="0">
              <a:solidFill>
                <a:srgbClr val="CF0031"/>
              </a:solidFill>
              <a:latin typeface="Helvetica" charset="0"/>
            </a:endParaRPr>
          </a:p>
          <a:p>
            <a:pPr eaLnBrk="1" hangingPunct="1"/>
            <a:r>
              <a:rPr lang="en-US" sz="1800" b="0" dirty="0" smtClean="0">
                <a:solidFill>
                  <a:srgbClr val="CF0031"/>
                </a:solidFill>
                <a:latin typeface="Helvetica" charset="0"/>
              </a:rPr>
              <a:t>The slides provide a good reference, but we strongly encourage you to not run the course as a slide-based lecture.</a:t>
            </a:r>
          </a:p>
          <a:p>
            <a:pPr eaLnBrk="1" hangingPunct="1"/>
            <a:endParaRPr lang="en-US" sz="1800" b="0" dirty="0" smtClean="0">
              <a:solidFill>
                <a:srgbClr val="CF0031"/>
              </a:solidFill>
              <a:latin typeface="Helvetica" charset="0"/>
            </a:endParaRPr>
          </a:p>
          <a:p>
            <a:pPr eaLnBrk="1" hangingPunct="1"/>
            <a:r>
              <a:rPr lang="en-US" sz="1800" b="0" dirty="0" smtClean="0">
                <a:solidFill>
                  <a:srgbClr val="CF0031"/>
                </a:solidFill>
                <a:latin typeface="Helvetica" charset="0"/>
              </a:rPr>
              <a:t>Review the ILST Facilitator Guide and update the slides as appropriate for your troop and presentatio</a:t>
            </a:r>
            <a:r>
              <a:rPr lang="en-US" sz="1800" b="0" dirty="0" smtClean="0">
                <a:solidFill>
                  <a:srgbClr val="CF0031"/>
                </a:solidFill>
                <a:latin typeface="Helvetica" charset="0"/>
              </a:rPr>
              <a:t>n needs</a:t>
            </a:r>
            <a:r>
              <a:rPr lang="en-US" sz="1800" b="0" dirty="0" smtClean="0">
                <a:solidFill>
                  <a:srgbClr val="CF0031"/>
                </a:solidFill>
                <a:latin typeface="Helvetica" charset="0"/>
              </a:rPr>
              <a:t>.</a:t>
            </a:r>
          </a:p>
          <a:p>
            <a:pPr eaLnBrk="1" hangingPunct="1"/>
            <a:endParaRPr lang="en-US" sz="1800" b="0" dirty="0" smtClean="0">
              <a:solidFill>
                <a:srgbClr val="CF0031"/>
              </a:solidFill>
              <a:latin typeface="Helvetica" charset="0"/>
            </a:endParaRPr>
          </a:p>
          <a:p>
            <a:pPr eaLnBrk="1" hangingPunct="1"/>
            <a:r>
              <a:rPr lang="en-US" sz="1800" b="0" dirty="0" smtClean="0">
                <a:solidFill>
                  <a:srgbClr val="CF0031"/>
                </a:solidFill>
                <a:latin typeface="Helvetica" charset="0"/>
              </a:rPr>
              <a:t>The Positions of Responsibility slides are hidden since the intent is to use the card handouts</a:t>
            </a:r>
            <a:r>
              <a:rPr lang="is-IS" sz="1800" b="0" dirty="0" smtClean="0">
                <a:solidFill>
                  <a:srgbClr val="CF0031"/>
                </a:solidFill>
                <a:latin typeface="Helvetica" charset="0"/>
              </a:rPr>
              <a:t>…but we left them in as an option for everyone to clearly see all duties.</a:t>
            </a:r>
            <a:endParaRPr lang="en-US" sz="1800" b="0" dirty="0">
              <a:solidFill>
                <a:srgbClr val="CF0031"/>
              </a:solidFill>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1</a:t>
            </a:fld>
            <a:endParaRPr lang="en-US" sz="1000">
              <a:solidFill>
                <a:srgbClr val="95B3D7"/>
              </a:solidFill>
              <a:latin typeface="Helvetica" charset="0"/>
            </a:endParaRPr>
          </a:p>
        </p:txBody>
      </p:sp>
      <p:sp>
        <p:nvSpPr>
          <p:cNvPr id="3" name="Rectangle 2"/>
          <p:cNvSpPr/>
          <p:nvPr/>
        </p:nvSpPr>
        <p:spPr>
          <a:xfrm>
            <a:off x="1249313" y="2015435"/>
            <a:ext cx="6680219" cy="830997"/>
          </a:xfrm>
          <a:prstGeom prst="rect">
            <a:avLst/>
          </a:prstGeom>
          <a:solidFill>
            <a:schemeClr val="bg1">
              <a:lumMod val="95000"/>
            </a:schemeClr>
          </a:solidFill>
          <a:ln>
            <a:solidFill>
              <a:schemeClr val="bg1">
                <a:lumMod val="50000"/>
              </a:schemeClr>
            </a:solidFill>
          </a:ln>
        </p:spPr>
        <p:txBody>
          <a:bodyPr wrap="square">
            <a:spAutoFit/>
          </a:bodyPr>
          <a:lstStyle/>
          <a:p>
            <a:r>
              <a:rPr lang="en-US" sz="1200" dirty="0" smtClean="0"/>
              <a:t>The </a:t>
            </a:r>
            <a:r>
              <a:rPr lang="en-US" sz="1200" dirty="0"/>
              <a:t>ILST guide is meant to offer the Scoutmaster and senior patrol leader a </a:t>
            </a:r>
            <a:r>
              <a:rPr lang="en-US" sz="1200" b="1" dirty="0"/>
              <a:t>flexible </a:t>
            </a:r>
            <a:r>
              <a:rPr lang="en-US" sz="1200" b="1" dirty="0" smtClean="0"/>
              <a:t>training program </a:t>
            </a:r>
            <a:r>
              <a:rPr lang="en-US" sz="1200" dirty="0"/>
              <a:t>for troop leaders. It is </a:t>
            </a:r>
            <a:r>
              <a:rPr lang="en-US" sz="1200" b="1" dirty="0"/>
              <a:t>not a syllabus to be followed verbatim </a:t>
            </a:r>
            <a:r>
              <a:rPr lang="en-US" sz="1200" dirty="0"/>
              <a:t>since every troop is different</a:t>
            </a:r>
            <a:r>
              <a:rPr lang="en-US" sz="1200" dirty="0" smtClean="0"/>
              <a:t>. Trainers </a:t>
            </a:r>
            <a:r>
              <a:rPr lang="en-US" sz="1200" dirty="0"/>
              <a:t>can </a:t>
            </a:r>
            <a:r>
              <a:rPr lang="en-US" sz="1200" b="1" dirty="0"/>
              <a:t>review the resource material and adapt it to their individual troop’s needs</a:t>
            </a:r>
            <a:r>
              <a:rPr lang="en-US" sz="1200" b="1" dirty="0" smtClean="0"/>
              <a:t>. </a:t>
            </a:r>
            <a:r>
              <a:rPr lang="en-US" sz="1200" dirty="0" smtClean="0"/>
              <a:t>(ILST Facilitator Guide </a:t>
            </a:r>
            <a:r>
              <a:rPr lang="en-US" sz="1200" dirty="0" err="1" smtClean="0"/>
              <a:t>pg</a:t>
            </a:r>
            <a:r>
              <a:rPr lang="en-US" sz="1200" dirty="0" smtClean="0"/>
              <a:t> 5)</a:t>
            </a:r>
            <a:endParaRPr lang="en-US" sz="1200" dirty="0"/>
          </a:p>
        </p:txBody>
      </p:sp>
    </p:spTree>
    <p:extLst>
      <p:ext uri="{BB962C8B-B14F-4D97-AF65-F5344CB8AC3E}">
        <p14:creationId xmlns:p14="http://schemas.microsoft.com/office/powerpoint/2010/main" val="4410423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Vision</a:t>
            </a:r>
            <a:endParaRPr lang="en-US" dirty="0"/>
          </a:p>
        </p:txBody>
      </p:sp>
      <p:sp>
        <p:nvSpPr>
          <p:cNvPr id="3" name="Content Placeholder 2"/>
          <p:cNvSpPr>
            <a:spLocks noGrp="1"/>
          </p:cNvSpPr>
          <p:nvPr>
            <p:ph idx="1"/>
          </p:nvPr>
        </p:nvSpPr>
        <p:spPr/>
        <p:txBody>
          <a:bodyPr/>
          <a:lstStyle/>
          <a:p>
            <a:r>
              <a:rPr lang="en-US" dirty="0" smtClean="0"/>
              <a:t>You </a:t>
            </a:r>
            <a:r>
              <a:rPr lang="en-US" dirty="0"/>
              <a:t>must first know what success looks </a:t>
            </a:r>
            <a:r>
              <a:rPr lang="en-US" dirty="0" smtClean="0"/>
              <a:t>like before </a:t>
            </a:r>
            <a:r>
              <a:rPr lang="en-US" dirty="0"/>
              <a:t>you can reach that success</a:t>
            </a:r>
            <a:r>
              <a:rPr lang="en-US" dirty="0" smtClean="0"/>
              <a:t>.</a:t>
            </a:r>
          </a:p>
          <a:p>
            <a:endParaRPr lang="en-US" dirty="0" smtClean="0"/>
          </a:p>
          <a:p>
            <a:r>
              <a:rPr lang="en-US" dirty="0" smtClean="0"/>
              <a:t>BSA Vision Statement: “The Boys Scouts of America will prepare every eligible youth in America to become a responsible participating citizen and leader who is guided by the Scout Oath and Law.”</a:t>
            </a:r>
            <a:endParaRPr lang="en-US" dirty="0"/>
          </a:p>
        </p:txBody>
      </p:sp>
      <p:sp>
        <p:nvSpPr>
          <p:cNvPr id="4" name="Slide Number Placeholder 3"/>
          <p:cNvSpPr>
            <a:spLocks noGrp="1"/>
          </p:cNvSpPr>
          <p:nvPr>
            <p:ph type="sldNum" sz="quarter" idx="10"/>
          </p:nvPr>
        </p:nvSpPr>
        <p:spPr/>
        <p:txBody>
          <a:bodyPr/>
          <a:lstStyle/>
          <a:p>
            <a:pPr>
              <a:defRPr/>
            </a:pPr>
            <a:fld id="{B6CB32E5-55FE-4C4E-AB42-1BB7BDAB2294}" type="slidenum">
              <a:rPr lang="en-US" smtClean="0"/>
              <a:pPr>
                <a:defRPr/>
              </a:pPr>
              <a:t>10</a:t>
            </a:fld>
            <a:endParaRPr lang="en-US"/>
          </a:p>
        </p:txBody>
      </p:sp>
      <p:sp>
        <p:nvSpPr>
          <p:cNvPr id="5" name="Rectangle 4"/>
          <p:cNvSpPr/>
          <p:nvPr/>
        </p:nvSpPr>
        <p:spPr>
          <a:xfrm>
            <a:off x="416318" y="4700985"/>
            <a:ext cx="8311364" cy="830997"/>
          </a:xfrm>
          <a:prstGeom prst="rect">
            <a:avLst/>
          </a:prstGeom>
          <a:solidFill>
            <a:schemeClr val="accent1">
              <a:lumMod val="20000"/>
              <a:lumOff val="80000"/>
            </a:schemeClr>
          </a:solidFill>
          <a:ln>
            <a:solidFill>
              <a:srgbClr val="005AA3"/>
            </a:solidFill>
          </a:ln>
          <a:effectLst>
            <a:outerShdw blurRad="50800" dist="38100" dir="2700000" algn="tl" rotWithShape="0">
              <a:prstClr val="black">
                <a:alpha val="40000"/>
              </a:prstClr>
            </a:outerShdw>
          </a:effectLst>
        </p:spPr>
        <p:txBody>
          <a:bodyPr wrap="square">
            <a:spAutoFit/>
          </a:bodyPr>
          <a:lstStyle/>
          <a:p>
            <a:r>
              <a:rPr lang="en-US" sz="2400" b="1" dirty="0" smtClean="0">
                <a:solidFill>
                  <a:srgbClr val="004176"/>
                </a:solidFill>
                <a:latin typeface="Helvetica"/>
                <a:cs typeface="Helvetica"/>
              </a:rPr>
              <a:t>A </a:t>
            </a:r>
            <a:r>
              <a:rPr lang="en-US" sz="2400" b="1" dirty="0" smtClean="0">
                <a:solidFill>
                  <a:srgbClr val="005AA3"/>
                </a:solidFill>
                <a:latin typeface="Helvetica"/>
                <a:cs typeface="Helvetica"/>
              </a:rPr>
              <a:t>vision</a:t>
            </a:r>
            <a:r>
              <a:rPr lang="en-US" sz="2400" b="1" dirty="0" smtClean="0">
                <a:solidFill>
                  <a:srgbClr val="004176"/>
                </a:solidFill>
                <a:latin typeface="Helvetica"/>
                <a:cs typeface="Helvetica"/>
              </a:rPr>
              <a:t> </a:t>
            </a:r>
            <a:r>
              <a:rPr lang="en-US" sz="2400" b="1" dirty="0">
                <a:solidFill>
                  <a:srgbClr val="004176"/>
                </a:solidFill>
                <a:latin typeface="Helvetica"/>
                <a:cs typeface="Helvetica"/>
              </a:rPr>
              <a:t>is a short clear statement </a:t>
            </a:r>
            <a:r>
              <a:rPr lang="en-US" sz="2400" b="1" dirty="0" smtClean="0">
                <a:solidFill>
                  <a:srgbClr val="004176"/>
                </a:solidFill>
                <a:latin typeface="Helvetica"/>
                <a:cs typeface="Helvetica"/>
              </a:rPr>
              <a:t>that describes </a:t>
            </a:r>
            <a:r>
              <a:rPr lang="en-US" sz="2400" b="1" dirty="0">
                <a:solidFill>
                  <a:srgbClr val="004176"/>
                </a:solidFill>
                <a:latin typeface="Helvetica"/>
                <a:cs typeface="Helvetica"/>
              </a:rPr>
              <a:t>the changes that </a:t>
            </a:r>
            <a:r>
              <a:rPr lang="en-US" sz="2400" b="1" dirty="0" smtClean="0">
                <a:solidFill>
                  <a:srgbClr val="004176"/>
                </a:solidFill>
                <a:latin typeface="Helvetica"/>
                <a:cs typeface="Helvetica"/>
              </a:rPr>
              <a:t>should result from </a:t>
            </a:r>
            <a:r>
              <a:rPr lang="en-US" sz="2400" b="1" dirty="0">
                <a:solidFill>
                  <a:srgbClr val="004176"/>
                </a:solidFill>
                <a:latin typeface="Helvetica"/>
                <a:cs typeface="Helvetica"/>
              </a:rPr>
              <a:t>what you want to do.</a:t>
            </a:r>
          </a:p>
        </p:txBody>
      </p:sp>
    </p:spTree>
    <p:extLst>
      <p:ext uri="{BB962C8B-B14F-4D97-AF65-F5344CB8AC3E}">
        <p14:creationId xmlns:p14="http://schemas.microsoft.com/office/powerpoint/2010/main" val="326052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Troop Organization</a:t>
            </a: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11</a:t>
            </a:fld>
            <a:endParaRPr lang="en-US" sz="1000">
              <a:solidFill>
                <a:srgbClr val="95B3D7"/>
              </a:solidFill>
              <a:latin typeface="Helvetica" charset="0"/>
            </a:endParaRPr>
          </a:p>
        </p:txBody>
      </p:sp>
      <p:cxnSp>
        <p:nvCxnSpPr>
          <p:cNvPr id="6" name="Straight Connector 5"/>
          <p:cNvCxnSpPr/>
          <p:nvPr/>
        </p:nvCxnSpPr>
        <p:spPr>
          <a:xfrm>
            <a:off x="6248614" y="1995415"/>
            <a:ext cx="0" cy="407729"/>
          </a:xfrm>
          <a:prstGeom prst="line">
            <a:avLst/>
          </a:prstGeom>
          <a:ln w="12700" cmpd="sng">
            <a:solidFill>
              <a:srgbClr val="C4BD97"/>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2"/>
            <a:endCxn id="31" idx="0"/>
          </p:cNvCxnSpPr>
          <p:nvPr/>
        </p:nvCxnSpPr>
        <p:spPr>
          <a:xfrm>
            <a:off x="2860664" y="2699298"/>
            <a:ext cx="0" cy="824034"/>
          </a:xfrm>
          <a:prstGeom prst="line">
            <a:avLst/>
          </a:prstGeom>
          <a:ln w="12700" cmpd="sng">
            <a:solidFill>
              <a:srgbClr val="C4BD97"/>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6" idx="2"/>
            <a:endCxn id="32" idx="0"/>
          </p:cNvCxnSpPr>
          <p:nvPr/>
        </p:nvCxnSpPr>
        <p:spPr>
          <a:xfrm>
            <a:off x="3969541" y="2699298"/>
            <a:ext cx="0" cy="824034"/>
          </a:xfrm>
          <a:prstGeom prst="line">
            <a:avLst/>
          </a:prstGeom>
          <a:ln w="12700" cmpd="sng">
            <a:solidFill>
              <a:srgbClr val="C4BD97"/>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7" idx="2"/>
            <a:endCxn id="33" idx="0"/>
          </p:cNvCxnSpPr>
          <p:nvPr/>
        </p:nvCxnSpPr>
        <p:spPr>
          <a:xfrm>
            <a:off x="5099563" y="2699298"/>
            <a:ext cx="0" cy="824034"/>
          </a:xfrm>
          <a:prstGeom prst="line">
            <a:avLst/>
          </a:prstGeom>
          <a:ln w="12700" cmpd="sng">
            <a:solidFill>
              <a:srgbClr val="C4BD97"/>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0" idx="2"/>
            <a:endCxn id="36" idx="0"/>
          </p:cNvCxnSpPr>
          <p:nvPr/>
        </p:nvCxnSpPr>
        <p:spPr>
          <a:xfrm flipH="1">
            <a:off x="3969541" y="1849482"/>
            <a:ext cx="2147" cy="348802"/>
          </a:xfrm>
          <a:prstGeom prst="line">
            <a:avLst/>
          </a:prstGeom>
          <a:ln w="12700" cmpd="sng">
            <a:solidFill>
              <a:srgbClr val="C4BD9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43036" y="1995415"/>
            <a:ext cx="4505580" cy="0"/>
          </a:xfrm>
          <a:prstGeom prst="line">
            <a:avLst/>
          </a:prstGeom>
          <a:ln w="12700" cmpd="sng">
            <a:solidFill>
              <a:srgbClr val="C4BD9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60664" y="1995415"/>
            <a:ext cx="0" cy="202869"/>
          </a:xfrm>
          <a:prstGeom prst="line">
            <a:avLst/>
          </a:prstGeom>
          <a:ln w="12700" cmpd="sng">
            <a:solidFill>
              <a:srgbClr val="C4BD9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099563" y="1995415"/>
            <a:ext cx="0" cy="202868"/>
          </a:xfrm>
          <a:prstGeom prst="line">
            <a:avLst/>
          </a:prstGeom>
          <a:ln w="12700" cmpd="sng">
            <a:solidFill>
              <a:srgbClr val="C4BD9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42841" y="3191852"/>
            <a:ext cx="4505775" cy="1"/>
          </a:xfrm>
          <a:prstGeom prst="line">
            <a:avLst/>
          </a:prstGeom>
          <a:ln w="127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31" idx="0"/>
          </p:cNvCxnSpPr>
          <p:nvPr/>
        </p:nvCxnSpPr>
        <p:spPr>
          <a:xfrm>
            <a:off x="2860664" y="3197383"/>
            <a:ext cx="0" cy="325949"/>
          </a:xfrm>
          <a:prstGeom prst="line">
            <a:avLst/>
          </a:prstGeom>
          <a:ln w="127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4" idx="2"/>
          </p:cNvCxnSpPr>
          <p:nvPr/>
        </p:nvCxnSpPr>
        <p:spPr>
          <a:xfrm>
            <a:off x="6248614" y="2904158"/>
            <a:ext cx="2" cy="1461267"/>
          </a:xfrm>
          <a:prstGeom prst="line">
            <a:avLst/>
          </a:prstGeom>
          <a:ln w="127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099563" y="3191852"/>
            <a:ext cx="0" cy="350821"/>
          </a:xfrm>
          <a:prstGeom prst="line">
            <a:avLst/>
          </a:prstGeom>
          <a:ln w="127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69595" y="3197383"/>
            <a:ext cx="0" cy="325949"/>
          </a:xfrm>
          <a:prstGeom prst="line">
            <a:avLst/>
          </a:prstGeom>
          <a:ln w="127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477913" y="1348468"/>
            <a:ext cx="987549"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Scoutmaster</a:t>
            </a:r>
            <a:endParaRPr lang="en-US" sz="1000" dirty="0">
              <a:solidFill>
                <a:schemeClr val="tx1"/>
              </a:solidFill>
            </a:endParaRPr>
          </a:p>
        </p:txBody>
      </p:sp>
      <p:sp>
        <p:nvSpPr>
          <p:cNvPr id="31" name="Rectangle 30"/>
          <p:cNvSpPr/>
          <p:nvPr/>
        </p:nvSpPr>
        <p:spPr>
          <a:xfrm>
            <a:off x="2366889" y="3523332"/>
            <a:ext cx="987549" cy="501014"/>
          </a:xfrm>
          <a:prstGeom prst="rect">
            <a:avLst/>
          </a:prstGeom>
          <a:solidFill>
            <a:schemeClr val="tx2">
              <a:lumMod val="20000"/>
              <a:lumOff val="80000"/>
            </a:schemeClr>
          </a:solidFill>
          <a:ln w="12700"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4176"/>
                </a:solidFill>
              </a:rPr>
              <a:t>&lt;PATROL&gt;</a:t>
            </a:r>
          </a:p>
          <a:p>
            <a:pPr algn="ctr"/>
            <a:r>
              <a:rPr lang="en-US" sz="1000" dirty="0" smtClean="0">
                <a:solidFill>
                  <a:schemeClr val="tx1"/>
                </a:solidFill>
              </a:rPr>
              <a:t>Patrol Leader</a:t>
            </a:r>
            <a:endParaRPr lang="en-US" sz="1000" dirty="0">
              <a:solidFill>
                <a:schemeClr val="tx1"/>
              </a:solidFill>
            </a:endParaRPr>
          </a:p>
        </p:txBody>
      </p:sp>
      <p:sp>
        <p:nvSpPr>
          <p:cNvPr id="32" name="Rectangle 31"/>
          <p:cNvSpPr/>
          <p:nvPr/>
        </p:nvSpPr>
        <p:spPr>
          <a:xfrm>
            <a:off x="3475766" y="3523332"/>
            <a:ext cx="987549" cy="501014"/>
          </a:xfrm>
          <a:prstGeom prst="rect">
            <a:avLst/>
          </a:prstGeom>
          <a:solidFill>
            <a:schemeClr val="tx2">
              <a:lumMod val="20000"/>
              <a:lumOff val="80000"/>
            </a:schemeClr>
          </a:solidFill>
          <a:ln w="12700"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4176"/>
                </a:solidFill>
              </a:rPr>
              <a:t>&lt;PATROL&gt;</a:t>
            </a:r>
          </a:p>
          <a:p>
            <a:pPr algn="ctr"/>
            <a:r>
              <a:rPr lang="en-US" sz="1000" dirty="0" smtClean="0">
                <a:solidFill>
                  <a:schemeClr val="tx1"/>
                </a:solidFill>
              </a:rPr>
              <a:t>Patrol Leader</a:t>
            </a:r>
            <a:endParaRPr lang="en-US" sz="1000" dirty="0">
              <a:solidFill>
                <a:schemeClr val="tx1"/>
              </a:solidFill>
            </a:endParaRPr>
          </a:p>
        </p:txBody>
      </p:sp>
      <p:sp>
        <p:nvSpPr>
          <p:cNvPr id="33" name="Rectangle 32"/>
          <p:cNvSpPr/>
          <p:nvPr/>
        </p:nvSpPr>
        <p:spPr>
          <a:xfrm>
            <a:off x="4605788" y="3523332"/>
            <a:ext cx="987549" cy="501014"/>
          </a:xfrm>
          <a:prstGeom prst="rect">
            <a:avLst/>
          </a:prstGeom>
          <a:solidFill>
            <a:schemeClr val="tx2">
              <a:lumMod val="20000"/>
              <a:lumOff val="80000"/>
            </a:schemeClr>
          </a:solidFill>
          <a:ln w="12700"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004176"/>
                </a:solidFill>
              </a:rPr>
              <a:t>&lt;PATROL&gt;</a:t>
            </a:r>
          </a:p>
          <a:p>
            <a:pPr algn="ctr"/>
            <a:r>
              <a:rPr lang="en-US" sz="1000" dirty="0" smtClean="0">
                <a:solidFill>
                  <a:schemeClr val="tx1"/>
                </a:solidFill>
              </a:rPr>
              <a:t>Patrol Leader</a:t>
            </a:r>
            <a:endParaRPr lang="en-US" sz="1000" dirty="0">
              <a:solidFill>
                <a:schemeClr val="tx1"/>
              </a:solidFill>
            </a:endParaRPr>
          </a:p>
        </p:txBody>
      </p:sp>
      <p:sp>
        <p:nvSpPr>
          <p:cNvPr id="34" name="Rectangle 33"/>
          <p:cNvSpPr/>
          <p:nvPr/>
        </p:nvSpPr>
        <p:spPr>
          <a:xfrm>
            <a:off x="5754839" y="2403144"/>
            <a:ext cx="987549" cy="501014"/>
          </a:xfrm>
          <a:prstGeom prst="rect">
            <a:avLst/>
          </a:prstGeom>
          <a:solidFill>
            <a:schemeClr val="tx2">
              <a:lumMod val="20000"/>
              <a:lumOff val="80000"/>
            </a:schemeClr>
          </a:solidFill>
          <a:ln w="12700"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Senior Patrol Leader</a:t>
            </a:r>
            <a:endParaRPr lang="en-US" sz="1000" dirty="0">
              <a:solidFill>
                <a:schemeClr val="tx1"/>
              </a:solidFill>
            </a:endParaRPr>
          </a:p>
        </p:txBody>
      </p:sp>
      <p:sp>
        <p:nvSpPr>
          <p:cNvPr id="35" name="Rectangle 34"/>
          <p:cNvSpPr/>
          <p:nvPr/>
        </p:nvSpPr>
        <p:spPr>
          <a:xfrm>
            <a:off x="2366889" y="2198284"/>
            <a:ext cx="987549"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ASM/Patrol Advisor</a:t>
            </a:r>
            <a:endParaRPr lang="en-US" sz="1000" dirty="0">
              <a:solidFill>
                <a:schemeClr val="tx1"/>
              </a:solidFill>
            </a:endParaRPr>
          </a:p>
        </p:txBody>
      </p:sp>
      <p:sp>
        <p:nvSpPr>
          <p:cNvPr id="36" name="Rectangle 35"/>
          <p:cNvSpPr/>
          <p:nvPr/>
        </p:nvSpPr>
        <p:spPr>
          <a:xfrm>
            <a:off x="3475766" y="2198284"/>
            <a:ext cx="987549"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ASM/Patrol Advisor</a:t>
            </a:r>
            <a:endParaRPr lang="en-US" sz="1000" dirty="0">
              <a:solidFill>
                <a:schemeClr val="tx1"/>
              </a:solidFill>
            </a:endParaRPr>
          </a:p>
        </p:txBody>
      </p:sp>
      <p:sp>
        <p:nvSpPr>
          <p:cNvPr id="37" name="Rectangle 36"/>
          <p:cNvSpPr/>
          <p:nvPr/>
        </p:nvSpPr>
        <p:spPr>
          <a:xfrm>
            <a:off x="4605788" y="2198284"/>
            <a:ext cx="987549"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ASM/Patrol Advisor</a:t>
            </a:r>
            <a:endParaRPr lang="en-US" sz="1000" dirty="0">
              <a:solidFill>
                <a:schemeClr val="tx1"/>
              </a:solidFill>
            </a:endParaRPr>
          </a:p>
        </p:txBody>
      </p:sp>
      <p:sp>
        <p:nvSpPr>
          <p:cNvPr id="38" name="Rectangle 37"/>
          <p:cNvSpPr/>
          <p:nvPr/>
        </p:nvSpPr>
        <p:spPr>
          <a:xfrm>
            <a:off x="5754839" y="3299939"/>
            <a:ext cx="987549" cy="501014"/>
          </a:xfrm>
          <a:prstGeom prst="rect">
            <a:avLst/>
          </a:prstGeom>
          <a:solidFill>
            <a:schemeClr val="tx2">
              <a:lumMod val="20000"/>
              <a:lumOff val="80000"/>
            </a:schemeClr>
          </a:solidFill>
          <a:ln w="12700"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Asst. Senior Patrol Leader</a:t>
            </a:r>
            <a:endParaRPr lang="en-US" sz="1000" dirty="0">
              <a:solidFill>
                <a:schemeClr val="tx1"/>
              </a:solidFill>
            </a:endParaRPr>
          </a:p>
        </p:txBody>
      </p:sp>
      <p:cxnSp>
        <p:nvCxnSpPr>
          <p:cNvPr id="55" name="Straight Connector 54"/>
          <p:cNvCxnSpPr>
            <a:stCxn id="59" idx="2"/>
            <a:endCxn id="58" idx="0"/>
          </p:cNvCxnSpPr>
          <p:nvPr/>
        </p:nvCxnSpPr>
        <p:spPr>
          <a:xfrm>
            <a:off x="1743036" y="2699297"/>
            <a:ext cx="0" cy="824034"/>
          </a:xfrm>
          <a:prstGeom prst="line">
            <a:avLst/>
          </a:prstGeom>
          <a:ln w="12700" cmpd="sng">
            <a:solidFill>
              <a:srgbClr val="C4BD97"/>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743036" y="1995414"/>
            <a:ext cx="0" cy="202869"/>
          </a:xfrm>
          <a:prstGeom prst="line">
            <a:avLst/>
          </a:prstGeom>
          <a:ln w="12700" cmpd="sng">
            <a:solidFill>
              <a:srgbClr val="C4BD9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0"/>
          </p:cNvCxnSpPr>
          <p:nvPr/>
        </p:nvCxnSpPr>
        <p:spPr>
          <a:xfrm>
            <a:off x="1743036" y="3197382"/>
            <a:ext cx="0" cy="325949"/>
          </a:xfrm>
          <a:prstGeom prst="line">
            <a:avLst/>
          </a:prstGeom>
          <a:ln w="127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249261" y="3523331"/>
            <a:ext cx="987549" cy="501014"/>
          </a:xfrm>
          <a:prstGeom prst="rect">
            <a:avLst/>
          </a:prstGeom>
          <a:solidFill>
            <a:schemeClr val="tx2">
              <a:lumMod val="20000"/>
              <a:lumOff val="80000"/>
            </a:schemeClr>
          </a:solidFill>
          <a:ln w="12700"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4176"/>
                </a:solidFill>
              </a:rPr>
              <a:t>&lt;PATROL&gt;</a:t>
            </a:r>
          </a:p>
          <a:p>
            <a:pPr algn="ctr"/>
            <a:r>
              <a:rPr lang="en-US" sz="1000" dirty="0" smtClean="0">
                <a:solidFill>
                  <a:schemeClr val="tx1"/>
                </a:solidFill>
              </a:rPr>
              <a:t>Patrol Leader</a:t>
            </a:r>
            <a:endParaRPr lang="en-US" sz="1000" dirty="0">
              <a:solidFill>
                <a:schemeClr val="tx1"/>
              </a:solidFill>
            </a:endParaRPr>
          </a:p>
        </p:txBody>
      </p:sp>
      <p:sp>
        <p:nvSpPr>
          <p:cNvPr id="59" name="Rectangle 58"/>
          <p:cNvSpPr/>
          <p:nvPr/>
        </p:nvSpPr>
        <p:spPr>
          <a:xfrm>
            <a:off x="1249261" y="2198283"/>
            <a:ext cx="987549"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ASM/Patrol Advisor</a:t>
            </a:r>
            <a:endParaRPr lang="en-US" sz="1000" dirty="0">
              <a:solidFill>
                <a:schemeClr val="tx1"/>
              </a:solidFill>
            </a:endParaRPr>
          </a:p>
        </p:txBody>
      </p:sp>
      <p:sp>
        <p:nvSpPr>
          <p:cNvPr id="44" name="Rectangle 43"/>
          <p:cNvSpPr/>
          <p:nvPr/>
        </p:nvSpPr>
        <p:spPr>
          <a:xfrm rot="20405088">
            <a:off x="6279355" y="447554"/>
            <a:ext cx="2653475" cy="646331"/>
          </a:xfrm>
          <a:prstGeom prst="rect">
            <a:avLst/>
          </a:prstGeom>
          <a:solidFill>
            <a:srgbClr val="FFFF00"/>
          </a:solidFill>
        </p:spPr>
        <p:txBody>
          <a:bodyPr wrap="square">
            <a:spAutoFit/>
          </a:bodyPr>
          <a:lstStyle/>
          <a:p>
            <a:pPr eaLnBrk="1" hangingPunct="1">
              <a:buNone/>
            </a:pPr>
            <a:r>
              <a:rPr lang="en-US" dirty="0" smtClean="0">
                <a:solidFill>
                  <a:srgbClr val="FF0000"/>
                </a:solidFill>
                <a:latin typeface="Helvetica" charset="0"/>
              </a:rPr>
              <a:t>&lt; modify as appropriate for your Troop &gt;</a:t>
            </a:r>
            <a:endParaRPr lang="en-US" dirty="0">
              <a:solidFill>
                <a:srgbClr val="FF0000"/>
              </a:solidFill>
              <a:latin typeface="Helvetica" charset="0"/>
            </a:endParaRPr>
          </a:p>
        </p:txBody>
      </p:sp>
      <p:cxnSp>
        <p:nvCxnSpPr>
          <p:cNvPr id="43" name="Straight Connector 42"/>
          <p:cNvCxnSpPr/>
          <p:nvPr/>
        </p:nvCxnSpPr>
        <p:spPr>
          <a:xfrm>
            <a:off x="725019" y="4146795"/>
            <a:ext cx="7633417" cy="0"/>
          </a:xfrm>
          <a:prstGeom prst="line">
            <a:avLst/>
          </a:prstGeom>
          <a:ln w="12700" cmpd="sng">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2369224" y="4225185"/>
            <a:ext cx="1062758" cy="501014"/>
          </a:xfrm>
          <a:prstGeom prst="rect">
            <a:avLst/>
          </a:prstGeom>
          <a:solidFill>
            <a:schemeClr val="tx2">
              <a:lumMod val="20000"/>
              <a:lumOff val="80000"/>
            </a:schemeClr>
          </a:solidFill>
          <a:ln w="12700"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Outdoor Ethics </a:t>
            </a:r>
          </a:p>
          <a:p>
            <a:pPr algn="ctr"/>
            <a:r>
              <a:rPr lang="en-US" sz="1000" dirty="0">
                <a:solidFill>
                  <a:schemeClr val="tx1"/>
                </a:solidFill>
              </a:rPr>
              <a:t>&lt;name</a:t>
            </a:r>
            <a:r>
              <a:rPr lang="en-US" sz="1000" dirty="0" smtClean="0">
                <a:solidFill>
                  <a:schemeClr val="tx1"/>
                </a:solidFill>
              </a:rPr>
              <a:t>&gt;</a:t>
            </a:r>
            <a:endParaRPr lang="en-US" sz="1000" dirty="0">
              <a:solidFill>
                <a:schemeClr val="tx1"/>
              </a:solidFill>
            </a:endParaRPr>
          </a:p>
        </p:txBody>
      </p:sp>
      <p:sp>
        <p:nvSpPr>
          <p:cNvPr id="46" name="Rectangle 45"/>
          <p:cNvSpPr/>
          <p:nvPr/>
        </p:nvSpPr>
        <p:spPr>
          <a:xfrm>
            <a:off x="1246549" y="5460985"/>
            <a:ext cx="1062758" cy="501014"/>
          </a:xfrm>
          <a:prstGeom prst="rect">
            <a:avLst/>
          </a:prstGeom>
          <a:solidFill>
            <a:schemeClr val="tx2">
              <a:lumMod val="20000"/>
              <a:lumOff val="80000"/>
            </a:schemeClr>
          </a:solidFill>
          <a:ln w="12700"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OA Troop Rep</a:t>
            </a:r>
          </a:p>
          <a:p>
            <a:pPr algn="ctr"/>
            <a:r>
              <a:rPr lang="en-US" sz="1000" dirty="0">
                <a:solidFill>
                  <a:schemeClr val="tx1"/>
                </a:solidFill>
              </a:rPr>
              <a:t>&lt;name&gt;</a:t>
            </a:r>
          </a:p>
        </p:txBody>
      </p:sp>
      <p:sp>
        <p:nvSpPr>
          <p:cNvPr id="47" name="Rectangle 46"/>
          <p:cNvSpPr/>
          <p:nvPr/>
        </p:nvSpPr>
        <p:spPr>
          <a:xfrm>
            <a:off x="7986541" y="4225185"/>
            <a:ext cx="1062758" cy="501014"/>
          </a:xfrm>
          <a:prstGeom prst="rect">
            <a:avLst/>
          </a:prstGeom>
          <a:solidFill>
            <a:schemeClr val="tx2">
              <a:lumMod val="20000"/>
              <a:lumOff val="80000"/>
            </a:schemeClr>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Quartermaster</a:t>
            </a:r>
          </a:p>
          <a:p>
            <a:pPr algn="ctr"/>
            <a:r>
              <a:rPr lang="en-US" sz="1000" dirty="0">
                <a:solidFill>
                  <a:schemeClr val="tx1"/>
                </a:solidFill>
              </a:rPr>
              <a:t>&lt;name&gt;</a:t>
            </a:r>
          </a:p>
        </p:txBody>
      </p:sp>
      <p:sp>
        <p:nvSpPr>
          <p:cNvPr id="48" name="Rectangle 47"/>
          <p:cNvSpPr/>
          <p:nvPr/>
        </p:nvSpPr>
        <p:spPr>
          <a:xfrm>
            <a:off x="3496123" y="4225185"/>
            <a:ext cx="1062758" cy="501014"/>
          </a:xfrm>
          <a:prstGeom prst="rect">
            <a:avLst/>
          </a:prstGeom>
          <a:solidFill>
            <a:schemeClr val="tx2">
              <a:lumMod val="20000"/>
              <a:lumOff val="80000"/>
            </a:schemeClr>
          </a:solidFill>
          <a:ln w="12700"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Chaplain’s Aide</a:t>
            </a:r>
          </a:p>
          <a:p>
            <a:pPr algn="ctr"/>
            <a:r>
              <a:rPr lang="en-US" sz="1000" dirty="0">
                <a:solidFill>
                  <a:schemeClr val="tx1"/>
                </a:solidFill>
              </a:rPr>
              <a:t>&lt;name&gt;</a:t>
            </a:r>
          </a:p>
        </p:txBody>
      </p:sp>
      <p:sp>
        <p:nvSpPr>
          <p:cNvPr id="49" name="Rectangle 48"/>
          <p:cNvSpPr/>
          <p:nvPr/>
        </p:nvSpPr>
        <p:spPr>
          <a:xfrm>
            <a:off x="1246549" y="4225185"/>
            <a:ext cx="1062758" cy="501014"/>
          </a:xfrm>
          <a:prstGeom prst="rect">
            <a:avLst/>
          </a:prstGeom>
          <a:solidFill>
            <a:schemeClr val="tx2">
              <a:lumMod val="20000"/>
              <a:lumOff val="80000"/>
            </a:schemeClr>
          </a:solidFill>
          <a:ln w="12700"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Librarian</a:t>
            </a:r>
          </a:p>
          <a:p>
            <a:pPr algn="ctr"/>
            <a:r>
              <a:rPr lang="en-US" sz="1000" dirty="0">
                <a:solidFill>
                  <a:schemeClr val="tx1"/>
                </a:solidFill>
              </a:rPr>
              <a:t>&lt;name&gt;</a:t>
            </a:r>
          </a:p>
        </p:txBody>
      </p:sp>
      <p:sp>
        <p:nvSpPr>
          <p:cNvPr id="50" name="Rectangle 49"/>
          <p:cNvSpPr/>
          <p:nvPr/>
        </p:nvSpPr>
        <p:spPr>
          <a:xfrm>
            <a:off x="119065" y="5460985"/>
            <a:ext cx="1062758" cy="501014"/>
          </a:xfrm>
          <a:prstGeom prst="rect">
            <a:avLst/>
          </a:prstGeom>
          <a:solidFill>
            <a:schemeClr val="tx2">
              <a:lumMod val="20000"/>
              <a:lumOff val="80000"/>
            </a:schemeClr>
          </a:solidFill>
          <a:ln w="12700"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Historian</a:t>
            </a:r>
          </a:p>
          <a:p>
            <a:pPr algn="ctr"/>
            <a:r>
              <a:rPr lang="en-US" sz="1000" dirty="0">
                <a:solidFill>
                  <a:schemeClr val="tx1"/>
                </a:solidFill>
              </a:rPr>
              <a:t>&lt;name&gt;</a:t>
            </a:r>
          </a:p>
        </p:txBody>
      </p:sp>
      <p:sp>
        <p:nvSpPr>
          <p:cNvPr id="51" name="Rectangle 50"/>
          <p:cNvSpPr/>
          <p:nvPr/>
        </p:nvSpPr>
        <p:spPr>
          <a:xfrm>
            <a:off x="4620339" y="4225185"/>
            <a:ext cx="1062758" cy="501014"/>
          </a:xfrm>
          <a:prstGeom prst="rect">
            <a:avLst/>
          </a:prstGeom>
          <a:solidFill>
            <a:schemeClr val="tx2">
              <a:lumMod val="20000"/>
              <a:lumOff val="80000"/>
            </a:schemeClr>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Scribe</a:t>
            </a:r>
          </a:p>
          <a:p>
            <a:pPr algn="ctr"/>
            <a:r>
              <a:rPr lang="en-US" sz="1000" dirty="0">
                <a:solidFill>
                  <a:schemeClr val="tx1"/>
                </a:solidFill>
              </a:rPr>
              <a:t>&lt;name&gt;</a:t>
            </a:r>
          </a:p>
        </p:txBody>
      </p:sp>
      <p:sp>
        <p:nvSpPr>
          <p:cNvPr id="52" name="Rectangle 51"/>
          <p:cNvSpPr/>
          <p:nvPr/>
        </p:nvSpPr>
        <p:spPr>
          <a:xfrm>
            <a:off x="7986541" y="4785378"/>
            <a:ext cx="1062758"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Mentor</a:t>
            </a:r>
            <a:endParaRPr lang="en-US" sz="1000" b="1" dirty="0">
              <a:solidFill>
                <a:schemeClr val="tx1"/>
              </a:solidFill>
            </a:endParaRPr>
          </a:p>
          <a:p>
            <a:pPr algn="ctr"/>
            <a:r>
              <a:rPr lang="en-US" sz="1000" dirty="0">
                <a:solidFill>
                  <a:schemeClr val="tx1"/>
                </a:solidFill>
              </a:rPr>
              <a:t>&lt;name&gt;</a:t>
            </a:r>
          </a:p>
        </p:txBody>
      </p:sp>
      <p:sp>
        <p:nvSpPr>
          <p:cNvPr id="53" name="Rectangle 52"/>
          <p:cNvSpPr/>
          <p:nvPr/>
        </p:nvSpPr>
        <p:spPr>
          <a:xfrm>
            <a:off x="1246549" y="6021178"/>
            <a:ext cx="1062758"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OA Advisor</a:t>
            </a:r>
            <a:endParaRPr lang="en-US" sz="1000" b="1" dirty="0">
              <a:solidFill>
                <a:schemeClr val="tx1"/>
              </a:solidFill>
            </a:endParaRPr>
          </a:p>
          <a:p>
            <a:pPr algn="ctr"/>
            <a:r>
              <a:rPr lang="en-US" sz="1000" dirty="0">
                <a:solidFill>
                  <a:schemeClr val="tx1"/>
                </a:solidFill>
              </a:rPr>
              <a:t>&lt;name&gt;</a:t>
            </a:r>
          </a:p>
        </p:txBody>
      </p:sp>
      <p:sp>
        <p:nvSpPr>
          <p:cNvPr id="54" name="Rectangle 53"/>
          <p:cNvSpPr/>
          <p:nvPr/>
        </p:nvSpPr>
        <p:spPr>
          <a:xfrm>
            <a:off x="2369224" y="4785378"/>
            <a:ext cx="1062758"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Mentor</a:t>
            </a:r>
            <a:endParaRPr lang="en-US" sz="1000" b="1" dirty="0">
              <a:solidFill>
                <a:schemeClr val="tx1"/>
              </a:solidFill>
            </a:endParaRPr>
          </a:p>
          <a:p>
            <a:pPr algn="ctr"/>
            <a:r>
              <a:rPr lang="en-US" sz="1000" dirty="0">
                <a:solidFill>
                  <a:schemeClr val="tx1"/>
                </a:solidFill>
              </a:rPr>
              <a:t>&lt;name&gt;</a:t>
            </a:r>
          </a:p>
        </p:txBody>
      </p:sp>
      <p:sp>
        <p:nvSpPr>
          <p:cNvPr id="61" name="Rectangle 60"/>
          <p:cNvSpPr/>
          <p:nvPr/>
        </p:nvSpPr>
        <p:spPr>
          <a:xfrm>
            <a:off x="3496123" y="4785378"/>
            <a:ext cx="1062758"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Mentor</a:t>
            </a:r>
            <a:endParaRPr lang="en-US" sz="1000" b="1" dirty="0">
              <a:solidFill>
                <a:schemeClr val="tx1"/>
              </a:solidFill>
            </a:endParaRPr>
          </a:p>
          <a:p>
            <a:pPr algn="ctr"/>
            <a:r>
              <a:rPr lang="en-US" sz="1000" dirty="0">
                <a:solidFill>
                  <a:schemeClr val="tx1"/>
                </a:solidFill>
              </a:rPr>
              <a:t>&lt;name&gt;</a:t>
            </a:r>
          </a:p>
        </p:txBody>
      </p:sp>
      <p:sp>
        <p:nvSpPr>
          <p:cNvPr id="63" name="Rectangle 62"/>
          <p:cNvSpPr/>
          <p:nvPr/>
        </p:nvSpPr>
        <p:spPr>
          <a:xfrm>
            <a:off x="4620339" y="4785378"/>
            <a:ext cx="1062758"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Mentor</a:t>
            </a:r>
            <a:endParaRPr lang="en-US" sz="1000" b="1" dirty="0">
              <a:solidFill>
                <a:schemeClr val="tx1"/>
              </a:solidFill>
            </a:endParaRPr>
          </a:p>
          <a:p>
            <a:pPr algn="ctr"/>
            <a:r>
              <a:rPr lang="en-US" sz="1000" dirty="0">
                <a:solidFill>
                  <a:schemeClr val="tx1"/>
                </a:solidFill>
              </a:rPr>
              <a:t>&lt;name&gt;</a:t>
            </a:r>
          </a:p>
        </p:txBody>
      </p:sp>
      <p:sp>
        <p:nvSpPr>
          <p:cNvPr id="64" name="Rectangle 63"/>
          <p:cNvSpPr/>
          <p:nvPr/>
        </p:nvSpPr>
        <p:spPr>
          <a:xfrm>
            <a:off x="119065" y="6021178"/>
            <a:ext cx="1062758"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Mentor</a:t>
            </a:r>
            <a:endParaRPr lang="en-US" sz="1000" b="1" dirty="0">
              <a:solidFill>
                <a:schemeClr val="tx1"/>
              </a:solidFill>
            </a:endParaRPr>
          </a:p>
          <a:p>
            <a:pPr algn="ctr"/>
            <a:r>
              <a:rPr lang="en-US" sz="1000" dirty="0">
                <a:solidFill>
                  <a:schemeClr val="tx1"/>
                </a:solidFill>
              </a:rPr>
              <a:t>&lt;name&gt;</a:t>
            </a:r>
          </a:p>
        </p:txBody>
      </p:sp>
      <p:sp>
        <p:nvSpPr>
          <p:cNvPr id="65" name="Rectangle 64"/>
          <p:cNvSpPr/>
          <p:nvPr/>
        </p:nvSpPr>
        <p:spPr>
          <a:xfrm>
            <a:off x="1246549" y="4785378"/>
            <a:ext cx="1062758"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Mentor</a:t>
            </a:r>
            <a:endParaRPr lang="en-US" sz="1000" b="1" dirty="0">
              <a:solidFill>
                <a:schemeClr val="tx1"/>
              </a:solidFill>
            </a:endParaRPr>
          </a:p>
          <a:p>
            <a:pPr algn="ctr"/>
            <a:r>
              <a:rPr lang="en-US" sz="1000" dirty="0">
                <a:solidFill>
                  <a:schemeClr val="tx1"/>
                </a:solidFill>
              </a:rPr>
              <a:t>&lt;name&gt;</a:t>
            </a:r>
          </a:p>
        </p:txBody>
      </p:sp>
      <p:sp>
        <p:nvSpPr>
          <p:cNvPr id="66" name="Rectangle 65"/>
          <p:cNvSpPr/>
          <p:nvPr/>
        </p:nvSpPr>
        <p:spPr>
          <a:xfrm>
            <a:off x="119065" y="4225185"/>
            <a:ext cx="1062758" cy="501014"/>
          </a:xfrm>
          <a:prstGeom prst="rect">
            <a:avLst/>
          </a:prstGeom>
          <a:solidFill>
            <a:schemeClr val="tx2">
              <a:lumMod val="20000"/>
              <a:lumOff val="80000"/>
            </a:schemeClr>
          </a:solidFill>
          <a:ln w="12700" cmpd="sng">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Webmaster</a:t>
            </a:r>
          </a:p>
          <a:p>
            <a:pPr algn="ctr"/>
            <a:r>
              <a:rPr lang="en-US" sz="1000" dirty="0" smtClean="0">
                <a:solidFill>
                  <a:schemeClr val="tx1"/>
                </a:solidFill>
              </a:rPr>
              <a:t>&lt;name&gt;</a:t>
            </a:r>
            <a:endParaRPr lang="en-US" sz="1000" dirty="0">
              <a:solidFill>
                <a:schemeClr val="tx1"/>
              </a:solidFill>
            </a:endParaRPr>
          </a:p>
        </p:txBody>
      </p:sp>
      <p:sp>
        <p:nvSpPr>
          <p:cNvPr id="67" name="Rectangle 66"/>
          <p:cNvSpPr/>
          <p:nvPr/>
        </p:nvSpPr>
        <p:spPr>
          <a:xfrm>
            <a:off x="119065" y="4785378"/>
            <a:ext cx="1062758"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Mentor</a:t>
            </a:r>
            <a:endParaRPr lang="en-US" sz="1000" b="1" dirty="0">
              <a:solidFill>
                <a:schemeClr val="tx1"/>
              </a:solidFill>
            </a:endParaRPr>
          </a:p>
          <a:p>
            <a:pPr algn="ctr"/>
            <a:r>
              <a:rPr lang="en-US" sz="1000" dirty="0">
                <a:solidFill>
                  <a:schemeClr val="tx1"/>
                </a:solidFill>
              </a:rPr>
              <a:t>&lt;name&gt;</a:t>
            </a:r>
          </a:p>
        </p:txBody>
      </p:sp>
      <p:sp>
        <p:nvSpPr>
          <p:cNvPr id="68" name="Rectangle 67"/>
          <p:cNvSpPr/>
          <p:nvPr/>
        </p:nvSpPr>
        <p:spPr>
          <a:xfrm>
            <a:off x="6866593" y="4225185"/>
            <a:ext cx="1062758" cy="501014"/>
          </a:xfrm>
          <a:prstGeom prst="rect">
            <a:avLst/>
          </a:prstGeom>
          <a:solidFill>
            <a:schemeClr val="tx2">
              <a:lumMod val="20000"/>
              <a:lumOff val="80000"/>
            </a:schemeClr>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Troop Guide</a:t>
            </a:r>
          </a:p>
          <a:p>
            <a:pPr algn="ctr"/>
            <a:r>
              <a:rPr lang="en-US" sz="1000" dirty="0">
                <a:solidFill>
                  <a:schemeClr val="tx1"/>
                </a:solidFill>
              </a:rPr>
              <a:t>&lt;name&gt;</a:t>
            </a:r>
          </a:p>
        </p:txBody>
      </p:sp>
      <p:sp>
        <p:nvSpPr>
          <p:cNvPr id="69" name="Rectangle 68"/>
          <p:cNvSpPr/>
          <p:nvPr/>
        </p:nvSpPr>
        <p:spPr>
          <a:xfrm>
            <a:off x="5744092" y="4225185"/>
            <a:ext cx="1062758" cy="501014"/>
          </a:xfrm>
          <a:prstGeom prst="rect">
            <a:avLst/>
          </a:prstGeom>
          <a:solidFill>
            <a:schemeClr val="tx2">
              <a:lumMod val="20000"/>
              <a:lumOff val="80000"/>
            </a:schemeClr>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Instructor</a:t>
            </a:r>
          </a:p>
          <a:p>
            <a:pPr algn="ctr"/>
            <a:r>
              <a:rPr lang="en-US" sz="1000" dirty="0">
                <a:solidFill>
                  <a:schemeClr val="tx1"/>
                </a:solidFill>
              </a:rPr>
              <a:t>&lt;name&gt;</a:t>
            </a:r>
          </a:p>
        </p:txBody>
      </p:sp>
      <p:sp>
        <p:nvSpPr>
          <p:cNvPr id="70" name="Rectangle 69"/>
          <p:cNvSpPr/>
          <p:nvPr/>
        </p:nvSpPr>
        <p:spPr>
          <a:xfrm>
            <a:off x="6918719" y="5637713"/>
            <a:ext cx="1062758" cy="242445"/>
          </a:xfrm>
          <a:prstGeom prst="rect">
            <a:avLst/>
          </a:prstGeom>
          <a:solidFill>
            <a:schemeClr val="bg1"/>
          </a:solidFill>
          <a:ln w="12700" cmpd="sng">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65000"/>
                  </a:schemeClr>
                </a:solidFill>
              </a:rPr>
              <a:t>PLC (Voting)</a:t>
            </a:r>
            <a:endParaRPr lang="en-US" sz="1000" dirty="0">
              <a:solidFill>
                <a:schemeClr val="bg1">
                  <a:lumMod val="65000"/>
                </a:schemeClr>
              </a:solidFill>
            </a:endParaRPr>
          </a:p>
        </p:txBody>
      </p:sp>
      <p:sp>
        <p:nvSpPr>
          <p:cNvPr id="71" name="Rectangle 70"/>
          <p:cNvSpPr/>
          <p:nvPr/>
        </p:nvSpPr>
        <p:spPr>
          <a:xfrm>
            <a:off x="6918719" y="5917214"/>
            <a:ext cx="1062758" cy="242445"/>
          </a:xfrm>
          <a:prstGeom prst="rect">
            <a:avLst/>
          </a:prstGeom>
          <a:solidFill>
            <a:schemeClr val="bg1"/>
          </a:solidFill>
          <a:ln w="127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bg1">
                    <a:lumMod val="65000"/>
                  </a:schemeClr>
                </a:solidFill>
              </a:rPr>
              <a:t>PLC (Non-Voting)</a:t>
            </a:r>
            <a:endParaRPr lang="en-US" sz="1000" dirty="0">
              <a:solidFill>
                <a:schemeClr val="bg1">
                  <a:lumMod val="65000"/>
                </a:schemeClr>
              </a:solidFill>
            </a:endParaRPr>
          </a:p>
        </p:txBody>
      </p:sp>
      <p:sp>
        <p:nvSpPr>
          <p:cNvPr id="72" name="Rectangle 71"/>
          <p:cNvSpPr/>
          <p:nvPr/>
        </p:nvSpPr>
        <p:spPr>
          <a:xfrm>
            <a:off x="5744092" y="4785378"/>
            <a:ext cx="1062758"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Mentor</a:t>
            </a:r>
            <a:endParaRPr lang="en-US" sz="1000" b="1" dirty="0">
              <a:solidFill>
                <a:schemeClr val="tx1"/>
              </a:solidFill>
            </a:endParaRPr>
          </a:p>
          <a:p>
            <a:pPr algn="ctr"/>
            <a:r>
              <a:rPr lang="en-US" sz="1000" dirty="0">
                <a:solidFill>
                  <a:schemeClr val="tx1"/>
                </a:solidFill>
              </a:rPr>
              <a:t>&lt;name&gt;</a:t>
            </a:r>
          </a:p>
        </p:txBody>
      </p:sp>
      <p:sp>
        <p:nvSpPr>
          <p:cNvPr id="73" name="Rectangle 72"/>
          <p:cNvSpPr/>
          <p:nvPr/>
        </p:nvSpPr>
        <p:spPr>
          <a:xfrm>
            <a:off x="6866593" y="4785378"/>
            <a:ext cx="1062758" cy="501014"/>
          </a:xfrm>
          <a:prstGeom prst="rect">
            <a:avLst/>
          </a:prstGeom>
          <a:solidFill>
            <a:schemeClr val="bg2">
              <a:lumMod val="90000"/>
            </a:schemeClr>
          </a:solidFill>
          <a:ln w="12700" cmpd="sng">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Mentor</a:t>
            </a:r>
            <a:endParaRPr lang="en-US" sz="1000" b="1" dirty="0">
              <a:solidFill>
                <a:schemeClr val="tx1"/>
              </a:solidFill>
            </a:endParaRPr>
          </a:p>
          <a:p>
            <a:pPr algn="ctr"/>
            <a:r>
              <a:rPr lang="en-US" sz="1000" dirty="0">
                <a:solidFill>
                  <a:schemeClr val="tx1"/>
                </a:solidFill>
              </a:rPr>
              <a:t>&lt;name&gt;</a:t>
            </a:r>
          </a:p>
        </p:txBody>
      </p:sp>
    </p:spTree>
    <p:extLst>
      <p:ext uri="{BB962C8B-B14F-4D97-AF65-F5344CB8AC3E}">
        <p14:creationId xmlns:p14="http://schemas.microsoft.com/office/powerpoint/2010/main" val="39981580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Value of a Youth-Led Troop</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marL="0" indent="0" eaLnBrk="1" hangingPunct="1">
              <a:spcBef>
                <a:spcPts val="0"/>
              </a:spcBef>
              <a:spcAft>
                <a:spcPts val="1800"/>
              </a:spcAft>
              <a:buNone/>
            </a:pPr>
            <a:r>
              <a:rPr lang="en-US" sz="2000" b="0" dirty="0" smtClean="0">
                <a:latin typeface="Helvetica" charset="0"/>
              </a:rPr>
              <a:t>“</a:t>
            </a:r>
            <a:r>
              <a:rPr lang="en-US" sz="2000" dirty="0" smtClean="0">
                <a:latin typeface="Helvetica" charset="0"/>
              </a:rPr>
              <a:t>Empowering youth </a:t>
            </a:r>
            <a:r>
              <a:rPr lang="en-US" sz="2000" b="0" dirty="0" smtClean="0">
                <a:latin typeface="Helvetica" charset="0"/>
              </a:rPr>
              <a:t>to </a:t>
            </a:r>
            <a:r>
              <a:rPr lang="en-US" sz="2000" b="0" dirty="0">
                <a:latin typeface="Helvetica" charset="0"/>
              </a:rPr>
              <a:t>be leaders is the core of Scouting.  Scouts learn by doing, and what they do is </a:t>
            </a:r>
            <a:r>
              <a:rPr lang="en-US" sz="2000" dirty="0">
                <a:latin typeface="Helvetica" charset="0"/>
              </a:rPr>
              <a:t>lead their patrols and the troop</a:t>
            </a:r>
            <a:r>
              <a:rPr lang="en-US" sz="2000" b="0" dirty="0">
                <a:latin typeface="Helvetica" charset="0"/>
              </a:rPr>
              <a:t>.  The </a:t>
            </a:r>
            <a:r>
              <a:rPr lang="en-US" sz="2000" b="0" dirty="0" smtClean="0">
                <a:latin typeface="Helvetica" charset="0"/>
              </a:rPr>
              <a:t>youth will </a:t>
            </a:r>
            <a:r>
              <a:rPr lang="en-US" sz="2000" b="0" dirty="0">
                <a:latin typeface="Helvetica" charset="0"/>
              </a:rPr>
              <a:t>make mistakes now and then, and will </a:t>
            </a:r>
            <a:r>
              <a:rPr lang="en-US" sz="2000" dirty="0">
                <a:latin typeface="Helvetica" charset="0"/>
              </a:rPr>
              <a:t>rely upon the adult leaders to guide them</a:t>
            </a:r>
            <a:r>
              <a:rPr lang="en-US" sz="2000" b="0" dirty="0">
                <a:latin typeface="Helvetica" charset="0"/>
              </a:rPr>
              <a:t>.  But only through real </a:t>
            </a:r>
            <a:r>
              <a:rPr lang="en-US" sz="2000" dirty="0">
                <a:latin typeface="Helvetica" charset="0"/>
              </a:rPr>
              <a:t>hands-on experience </a:t>
            </a:r>
            <a:r>
              <a:rPr lang="en-US" sz="2000" b="0" dirty="0">
                <a:latin typeface="Helvetica" charset="0"/>
              </a:rPr>
              <a:t>as leaders can scouts </a:t>
            </a:r>
            <a:r>
              <a:rPr lang="en-US" sz="2000" dirty="0">
                <a:latin typeface="Helvetica" charset="0"/>
              </a:rPr>
              <a:t>learn to lead</a:t>
            </a:r>
            <a:r>
              <a:rPr lang="en-US" sz="2000" b="0" dirty="0">
                <a:latin typeface="Helvetica" charset="0"/>
              </a:rPr>
              <a:t>.</a:t>
            </a:r>
            <a:r>
              <a:rPr lang="en-US" sz="2000" b="0" dirty="0" smtClean="0">
                <a:latin typeface="Helvetica" charset="0"/>
              </a:rPr>
              <a:t>” </a:t>
            </a:r>
          </a:p>
          <a:p>
            <a:pPr marL="0" indent="0" eaLnBrk="1" hangingPunct="1">
              <a:spcBef>
                <a:spcPts val="0"/>
              </a:spcBef>
              <a:spcAft>
                <a:spcPts val="1800"/>
              </a:spcAft>
              <a:buNone/>
            </a:pPr>
            <a:r>
              <a:rPr lang="en-US" sz="1600" b="0" i="1" dirty="0" smtClean="0">
                <a:solidFill>
                  <a:srgbClr val="CF0031"/>
                </a:solidFill>
                <a:latin typeface="Helvetica" charset="0"/>
              </a:rPr>
              <a:t>-Scoutmaster’s </a:t>
            </a:r>
            <a:r>
              <a:rPr lang="en-US" sz="1600" b="0" i="1" dirty="0">
                <a:solidFill>
                  <a:srgbClr val="CF0031"/>
                </a:solidFill>
                <a:latin typeface="Helvetica" charset="0"/>
              </a:rPr>
              <a:t>Handbook</a:t>
            </a: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12</a:t>
            </a:fld>
            <a:endParaRPr lang="en-US" sz="1000">
              <a:solidFill>
                <a:srgbClr val="95B3D7"/>
              </a:solidFill>
              <a:latin typeface="Helvetica" charset="0"/>
            </a:endParaRPr>
          </a:p>
        </p:txBody>
      </p:sp>
    </p:spTree>
    <p:extLst>
      <p:ext uri="{BB962C8B-B14F-4D97-AF65-F5344CB8AC3E}">
        <p14:creationId xmlns:p14="http://schemas.microsoft.com/office/powerpoint/2010/main" val="26437119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Individual Roles &amp; Responsibilities</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Handout &amp; Review the position description cards</a:t>
            </a:r>
            <a:endParaRPr lang="en-US" b="0" dirty="0" smtClean="0">
              <a:latin typeface="Helvetica" charset="0"/>
            </a:endParaRP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13</a:t>
            </a:fld>
            <a:endParaRPr lang="en-US" sz="1000">
              <a:solidFill>
                <a:srgbClr val="95B3D7"/>
              </a:solidFill>
              <a:latin typeface="Helvetica" charset="0"/>
            </a:endParaRPr>
          </a:p>
        </p:txBody>
      </p:sp>
    </p:spTree>
    <p:extLst>
      <p:ext uri="{BB962C8B-B14F-4D97-AF65-F5344CB8AC3E}">
        <p14:creationId xmlns:p14="http://schemas.microsoft.com/office/powerpoint/2010/main" val="528588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All Scout Leadership Roles</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Set </a:t>
            </a:r>
            <a:r>
              <a:rPr lang="en-US" dirty="0">
                <a:latin typeface="Helvetica" charset="0"/>
              </a:rPr>
              <a:t>a good </a:t>
            </a:r>
            <a:r>
              <a:rPr lang="en-US" dirty="0" smtClean="0">
                <a:latin typeface="Helvetica" charset="0"/>
              </a:rPr>
              <a:t>example </a:t>
            </a:r>
            <a:r>
              <a:rPr lang="en-US" b="0" dirty="0" smtClean="0">
                <a:latin typeface="Helvetica" charset="0"/>
              </a:rPr>
              <a:t>(includes attendance)</a:t>
            </a:r>
            <a:endParaRPr lang="en-US" b="0" dirty="0">
              <a:latin typeface="Helvetica" charset="0"/>
            </a:endParaRPr>
          </a:p>
          <a:p>
            <a:pPr eaLnBrk="1" hangingPunct="1">
              <a:spcBef>
                <a:spcPts val="0"/>
              </a:spcBef>
              <a:spcAft>
                <a:spcPts val="1800"/>
              </a:spcAft>
            </a:pPr>
            <a:r>
              <a:rPr lang="en-US" dirty="0" smtClean="0">
                <a:latin typeface="Helvetica" charset="0"/>
              </a:rPr>
              <a:t>Be on time</a:t>
            </a:r>
          </a:p>
          <a:p>
            <a:pPr eaLnBrk="1" hangingPunct="1">
              <a:spcBef>
                <a:spcPts val="0"/>
              </a:spcBef>
              <a:spcAft>
                <a:spcPts val="1800"/>
              </a:spcAft>
            </a:pPr>
            <a:r>
              <a:rPr lang="en-US" dirty="0" smtClean="0">
                <a:latin typeface="Helvetica" charset="0"/>
              </a:rPr>
              <a:t>Wear </a:t>
            </a:r>
            <a:r>
              <a:rPr lang="en-US" dirty="0">
                <a:latin typeface="Helvetica" charset="0"/>
              </a:rPr>
              <a:t>the Scout uniform correctly</a:t>
            </a:r>
          </a:p>
          <a:p>
            <a:pPr eaLnBrk="1" hangingPunct="1">
              <a:spcBef>
                <a:spcPts val="0"/>
              </a:spcBef>
              <a:spcAft>
                <a:spcPts val="1800"/>
              </a:spcAft>
            </a:pPr>
            <a:r>
              <a:rPr lang="en-US" dirty="0">
                <a:latin typeface="Helvetica" charset="0"/>
              </a:rPr>
              <a:t>Live by the Scout Oath and Scout Law</a:t>
            </a:r>
          </a:p>
          <a:p>
            <a:pPr eaLnBrk="1" hangingPunct="1">
              <a:spcBef>
                <a:spcPts val="0"/>
              </a:spcBef>
              <a:spcAft>
                <a:spcPts val="1800"/>
              </a:spcAft>
            </a:pPr>
            <a:r>
              <a:rPr lang="en-US" dirty="0">
                <a:latin typeface="Helvetica" charset="0"/>
              </a:rPr>
              <a:t>Show and help develop </a:t>
            </a:r>
            <a:r>
              <a:rPr lang="en-US" dirty="0" smtClean="0">
                <a:latin typeface="Helvetica" charset="0"/>
              </a:rPr>
              <a:t>Scout / Patrol / Troop Spirit</a:t>
            </a:r>
            <a:endParaRPr lang="en-US" b="0" dirty="0" smtClean="0">
              <a:latin typeface="Helvetica" charset="0"/>
            </a:endParaRP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14</a:t>
            </a:fld>
            <a:endParaRPr lang="en-US" sz="1000">
              <a:solidFill>
                <a:srgbClr val="95B3D7"/>
              </a:solidFill>
              <a:latin typeface="Helvetica" charset="0"/>
            </a:endParaRPr>
          </a:p>
        </p:txBody>
      </p:sp>
    </p:spTree>
    <p:extLst>
      <p:ext uri="{BB962C8B-B14F-4D97-AF65-F5344CB8AC3E}">
        <p14:creationId xmlns:p14="http://schemas.microsoft.com/office/powerpoint/2010/main" val="19451381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Senior Patrol Leader (SPL)</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a:latin typeface="Helvetica" charset="0"/>
              </a:rPr>
              <a:t>Oversee the planning efforts of Scouts for </a:t>
            </a:r>
            <a:r>
              <a:rPr lang="en-US" dirty="0" smtClean="0">
                <a:latin typeface="Helvetica" charset="0"/>
              </a:rPr>
              <a:t>ALL troop </a:t>
            </a:r>
            <a:r>
              <a:rPr lang="en-US" dirty="0">
                <a:latin typeface="Helvetica" charset="0"/>
              </a:rPr>
              <a:t>events.</a:t>
            </a:r>
          </a:p>
          <a:p>
            <a:pPr eaLnBrk="1" hangingPunct="1">
              <a:spcBef>
                <a:spcPts val="0"/>
              </a:spcBef>
              <a:spcAft>
                <a:spcPts val="1800"/>
              </a:spcAft>
            </a:pPr>
            <a:r>
              <a:rPr lang="en-US" dirty="0" smtClean="0">
                <a:latin typeface="Helvetica" charset="0"/>
              </a:rPr>
              <a:t>Preside </a:t>
            </a:r>
            <a:r>
              <a:rPr lang="en-US" dirty="0">
                <a:latin typeface="Helvetica" charset="0"/>
              </a:rPr>
              <a:t>at </a:t>
            </a:r>
            <a:r>
              <a:rPr lang="en-US" dirty="0" smtClean="0">
                <a:latin typeface="Helvetica" charset="0"/>
              </a:rPr>
              <a:t>ALL troop </a:t>
            </a:r>
            <a:r>
              <a:rPr lang="en-US" dirty="0">
                <a:latin typeface="Helvetica" charset="0"/>
              </a:rPr>
              <a:t>meetings and activities. </a:t>
            </a:r>
          </a:p>
          <a:p>
            <a:pPr eaLnBrk="1" hangingPunct="1">
              <a:spcBef>
                <a:spcPts val="0"/>
              </a:spcBef>
              <a:spcAft>
                <a:spcPts val="1800"/>
              </a:spcAft>
            </a:pPr>
            <a:r>
              <a:rPr lang="en-US" dirty="0" smtClean="0">
                <a:latin typeface="Helvetica" charset="0"/>
              </a:rPr>
              <a:t>Chair </a:t>
            </a:r>
            <a:r>
              <a:rPr lang="en-US" dirty="0">
                <a:latin typeface="Helvetica" charset="0"/>
              </a:rPr>
              <a:t>the monthly Patrol Leaders’ Council (PLC). </a:t>
            </a:r>
          </a:p>
          <a:p>
            <a:pPr eaLnBrk="1" hangingPunct="1">
              <a:spcBef>
                <a:spcPts val="0"/>
              </a:spcBef>
              <a:spcAft>
                <a:spcPts val="1800"/>
              </a:spcAft>
            </a:pPr>
            <a:r>
              <a:rPr lang="en-US" dirty="0" smtClean="0">
                <a:latin typeface="Helvetica" charset="0"/>
              </a:rPr>
              <a:t>Assign </a:t>
            </a:r>
            <a:r>
              <a:rPr lang="en-US" dirty="0">
                <a:latin typeface="Helvetica" charset="0"/>
              </a:rPr>
              <a:t>specific duties to other youth leaders.</a:t>
            </a:r>
          </a:p>
          <a:p>
            <a:pPr eaLnBrk="1" hangingPunct="1">
              <a:spcBef>
                <a:spcPts val="0"/>
              </a:spcBef>
              <a:spcAft>
                <a:spcPts val="1800"/>
              </a:spcAft>
            </a:pPr>
            <a:r>
              <a:rPr lang="en-US" dirty="0" smtClean="0">
                <a:latin typeface="Helvetica" charset="0"/>
              </a:rPr>
              <a:t>Delegate </a:t>
            </a:r>
            <a:r>
              <a:rPr lang="en-US" dirty="0">
                <a:latin typeface="Helvetica" charset="0"/>
              </a:rPr>
              <a:t>tasks to the ASPL. Make sure ASPL attends any meeting/function he will not be able to attend</a:t>
            </a:r>
            <a:r>
              <a:rPr lang="en-US" dirty="0" smtClean="0">
                <a:latin typeface="Helvetica" charset="0"/>
              </a:rPr>
              <a:t>.</a:t>
            </a: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15</a:t>
            </a:fld>
            <a:endParaRPr lang="en-US" sz="1000">
              <a:solidFill>
                <a:srgbClr val="95B3D7"/>
              </a:solidFill>
              <a:latin typeface="Helvetica" charset="0"/>
            </a:endParaRPr>
          </a:p>
        </p:txBody>
      </p:sp>
    </p:spTree>
    <p:extLst>
      <p:ext uri="{BB962C8B-B14F-4D97-AF65-F5344CB8AC3E}">
        <p14:creationId xmlns:p14="http://schemas.microsoft.com/office/powerpoint/2010/main" val="1786468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err="1" smtClean="0">
                <a:latin typeface="Helvetica" charset="0"/>
              </a:rPr>
              <a:t>Asst</a:t>
            </a:r>
            <a:r>
              <a:rPr lang="en-US" dirty="0" smtClean="0">
                <a:latin typeface="Helvetica" charset="0"/>
              </a:rPr>
              <a:t> Senior Patrol Leader (ASPL)</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Help </a:t>
            </a:r>
            <a:r>
              <a:rPr lang="en-US" dirty="0">
                <a:latin typeface="Helvetica" charset="0"/>
              </a:rPr>
              <a:t>with leading meetings and activities as called upon by the Senior Patrol Leader.</a:t>
            </a:r>
          </a:p>
          <a:p>
            <a:pPr eaLnBrk="1" hangingPunct="1">
              <a:spcBef>
                <a:spcPts val="0"/>
              </a:spcBef>
              <a:spcAft>
                <a:spcPts val="1800"/>
              </a:spcAft>
            </a:pPr>
            <a:r>
              <a:rPr lang="en-US" dirty="0" smtClean="0">
                <a:latin typeface="Helvetica" charset="0"/>
              </a:rPr>
              <a:t>Take </a:t>
            </a:r>
            <a:r>
              <a:rPr lang="en-US" dirty="0">
                <a:latin typeface="Helvetica" charset="0"/>
              </a:rPr>
              <a:t>over troop leadership in the absence of the Senior Patrol Leader.</a:t>
            </a:r>
          </a:p>
          <a:p>
            <a:pPr eaLnBrk="1" hangingPunct="1">
              <a:spcBef>
                <a:spcPts val="0"/>
              </a:spcBef>
              <a:spcAft>
                <a:spcPts val="1800"/>
              </a:spcAft>
            </a:pPr>
            <a:r>
              <a:rPr lang="en-US" dirty="0" smtClean="0">
                <a:latin typeface="Helvetica" charset="0"/>
              </a:rPr>
              <a:t>Be </a:t>
            </a:r>
            <a:r>
              <a:rPr lang="en-US" dirty="0">
                <a:latin typeface="Helvetica" charset="0"/>
              </a:rPr>
              <a:t>responsible for training and giving direction to the following youth leaders: Scribe, Quartermaster, Outdoor Ethics Guide, and Chaplain Aide.</a:t>
            </a:r>
          </a:p>
          <a:p>
            <a:pPr eaLnBrk="1" hangingPunct="1">
              <a:spcBef>
                <a:spcPts val="0"/>
              </a:spcBef>
              <a:spcAft>
                <a:spcPts val="1800"/>
              </a:spcAft>
            </a:pPr>
            <a:r>
              <a:rPr lang="en-US" dirty="0" smtClean="0">
                <a:latin typeface="Helvetica" charset="0"/>
              </a:rPr>
              <a:t>Perform </a:t>
            </a:r>
            <a:r>
              <a:rPr lang="en-US" dirty="0">
                <a:latin typeface="Helvetica" charset="0"/>
              </a:rPr>
              <a:t>tasks assigned by the Senior Patrol Leader.</a:t>
            </a:r>
          </a:p>
          <a:p>
            <a:pPr eaLnBrk="1" hangingPunct="1">
              <a:spcBef>
                <a:spcPts val="0"/>
              </a:spcBef>
              <a:spcAft>
                <a:spcPts val="1800"/>
              </a:spcAft>
            </a:pPr>
            <a:r>
              <a:rPr lang="en-US" dirty="0" smtClean="0">
                <a:latin typeface="Helvetica" charset="0"/>
              </a:rPr>
              <a:t>Serve </a:t>
            </a:r>
            <a:r>
              <a:rPr lang="en-US" dirty="0">
                <a:latin typeface="Helvetica" charset="0"/>
              </a:rPr>
              <a:t>as a member of the Patrol Leaders’ Council. </a:t>
            </a:r>
          </a:p>
          <a:p>
            <a:pPr eaLnBrk="1" hangingPunct="1">
              <a:spcBef>
                <a:spcPts val="0"/>
              </a:spcBef>
              <a:spcAft>
                <a:spcPts val="1800"/>
              </a:spcAft>
            </a:pP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16</a:t>
            </a:fld>
            <a:endParaRPr lang="en-US" sz="1000">
              <a:solidFill>
                <a:srgbClr val="95B3D7"/>
              </a:solidFill>
              <a:latin typeface="Helvetica" charset="0"/>
            </a:endParaRPr>
          </a:p>
        </p:txBody>
      </p:sp>
    </p:spTree>
    <p:extLst>
      <p:ext uri="{BB962C8B-B14F-4D97-AF65-F5344CB8AC3E}">
        <p14:creationId xmlns:p14="http://schemas.microsoft.com/office/powerpoint/2010/main" val="22488545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Patrol Leader (PL)</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200"/>
              </a:spcAft>
            </a:pPr>
            <a:r>
              <a:rPr lang="en-US" sz="1400" dirty="0" smtClean="0">
                <a:latin typeface="Helvetica" charset="0"/>
              </a:rPr>
              <a:t>Plan </a:t>
            </a:r>
            <a:r>
              <a:rPr lang="en-US" sz="1400" dirty="0">
                <a:latin typeface="Helvetica" charset="0"/>
              </a:rPr>
              <a:t>and lead patrol meetings and activities.</a:t>
            </a:r>
          </a:p>
          <a:p>
            <a:pPr eaLnBrk="1" hangingPunct="1">
              <a:spcBef>
                <a:spcPts val="0"/>
              </a:spcBef>
              <a:spcAft>
                <a:spcPts val="1200"/>
              </a:spcAft>
            </a:pPr>
            <a:r>
              <a:rPr lang="en-US" sz="1400" dirty="0" smtClean="0">
                <a:latin typeface="Helvetica" charset="0"/>
              </a:rPr>
              <a:t>Keep </a:t>
            </a:r>
            <a:r>
              <a:rPr lang="en-US" sz="1400" dirty="0">
                <a:latin typeface="Helvetica" charset="0"/>
              </a:rPr>
              <a:t>patrol members informed.</a:t>
            </a:r>
          </a:p>
          <a:p>
            <a:pPr eaLnBrk="1" hangingPunct="1">
              <a:spcBef>
                <a:spcPts val="0"/>
              </a:spcBef>
              <a:spcAft>
                <a:spcPts val="1200"/>
              </a:spcAft>
            </a:pPr>
            <a:r>
              <a:rPr lang="en-US" sz="1400" dirty="0" smtClean="0">
                <a:latin typeface="Helvetica" charset="0"/>
              </a:rPr>
              <a:t>Create </a:t>
            </a:r>
            <a:r>
              <a:rPr lang="en-US" sz="1400" dirty="0">
                <a:latin typeface="Helvetica" charset="0"/>
              </a:rPr>
              <a:t>a duty roster for each camping trip.</a:t>
            </a:r>
          </a:p>
          <a:p>
            <a:pPr eaLnBrk="1" hangingPunct="1">
              <a:spcBef>
                <a:spcPts val="0"/>
              </a:spcBef>
              <a:spcAft>
                <a:spcPts val="1200"/>
              </a:spcAft>
            </a:pPr>
            <a:r>
              <a:rPr lang="en-US" sz="1400" dirty="0" smtClean="0">
                <a:latin typeface="Helvetica" charset="0"/>
              </a:rPr>
              <a:t>Help </a:t>
            </a:r>
            <a:r>
              <a:rPr lang="en-US" sz="1400" dirty="0">
                <a:latin typeface="Helvetica" charset="0"/>
              </a:rPr>
              <a:t>patrol members succeed in their assigned duties</a:t>
            </a:r>
          </a:p>
          <a:p>
            <a:pPr eaLnBrk="1" hangingPunct="1">
              <a:spcBef>
                <a:spcPts val="0"/>
              </a:spcBef>
              <a:spcAft>
                <a:spcPts val="1200"/>
              </a:spcAft>
            </a:pPr>
            <a:r>
              <a:rPr lang="en-US" sz="1400" dirty="0" smtClean="0">
                <a:latin typeface="Helvetica" charset="0"/>
              </a:rPr>
              <a:t>Represent </a:t>
            </a:r>
            <a:r>
              <a:rPr lang="en-US" sz="1400" dirty="0">
                <a:latin typeface="Helvetica" charset="0"/>
              </a:rPr>
              <a:t>the patrol at all Patrol Leaders’ Council (PLC) meetings. </a:t>
            </a:r>
          </a:p>
          <a:p>
            <a:pPr eaLnBrk="1" hangingPunct="1">
              <a:spcBef>
                <a:spcPts val="0"/>
              </a:spcBef>
              <a:spcAft>
                <a:spcPts val="1200"/>
              </a:spcAft>
            </a:pPr>
            <a:r>
              <a:rPr lang="en-US" sz="1400" dirty="0" smtClean="0">
                <a:latin typeface="Helvetica" charset="0"/>
              </a:rPr>
              <a:t>Make </a:t>
            </a:r>
            <a:r>
              <a:rPr lang="en-US" sz="1400" dirty="0">
                <a:latin typeface="Helvetica" charset="0"/>
              </a:rPr>
              <a:t>sure Assistant Patrol Leader attends any meeting/activity he will not be able to attend.</a:t>
            </a:r>
          </a:p>
          <a:p>
            <a:pPr eaLnBrk="1" hangingPunct="1">
              <a:spcBef>
                <a:spcPts val="0"/>
              </a:spcBef>
              <a:spcAft>
                <a:spcPts val="1200"/>
              </a:spcAft>
            </a:pPr>
            <a:r>
              <a:rPr lang="en-US" sz="1400" dirty="0" smtClean="0">
                <a:latin typeface="Helvetica" charset="0"/>
              </a:rPr>
              <a:t>Prepares </a:t>
            </a:r>
            <a:r>
              <a:rPr lang="en-US" sz="1400" dirty="0">
                <a:latin typeface="Helvetica" charset="0"/>
              </a:rPr>
              <a:t>the patrol to take part in all troop activities.</a:t>
            </a:r>
          </a:p>
          <a:p>
            <a:pPr eaLnBrk="1" hangingPunct="1">
              <a:spcBef>
                <a:spcPts val="0"/>
              </a:spcBef>
              <a:spcAft>
                <a:spcPts val="1200"/>
              </a:spcAft>
            </a:pPr>
            <a:r>
              <a:rPr lang="en-US" sz="1400" dirty="0" smtClean="0">
                <a:latin typeface="Helvetica" charset="0"/>
              </a:rPr>
              <a:t>Develop </a:t>
            </a:r>
            <a:r>
              <a:rPr lang="en-US" sz="1400" dirty="0">
                <a:latin typeface="Helvetica" charset="0"/>
              </a:rPr>
              <a:t>patrol spirit.</a:t>
            </a:r>
          </a:p>
          <a:p>
            <a:pPr eaLnBrk="1" hangingPunct="1">
              <a:spcBef>
                <a:spcPts val="0"/>
              </a:spcBef>
              <a:spcAft>
                <a:spcPts val="1200"/>
              </a:spcAft>
            </a:pPr>
            <a:r>
              <a:rPr lang="en-US" sz="1400" dirty="0" smtClean="0">
                <a:latin typeface="Helvetica" charset="0"/>
              </a:rPr>
              <a:t>Work </a:t>
            </a:r>
            <a:r>
              <a:rPr lang="en-US" sz="1400" dirty="0">
                <a:latin typeface="Helvetica" charset="0"/>
              </a:rPr>
              <a:t>with other troop leaders to make the troop run well.</a:t>
            </a:r>
          </a:p>
          <a:p>
            <a:pPr eaLnBrk="1" hangingPunct="1">
              <a:spcBef>
                <a:spcPts val="0"/>
              </a:spcBef>
              <a:spcAft>
                <a:spcPts val="1200"/>
              </a:spcAft>
            </a:pPr>
            <a:r>
              <a:rPr lang="en-US" sz="1400" dirty="0" smtClean="0">
                <a:latin typeface="Helvetica" charset="0"/>
              </a:rPr>
              <a:t>Know </a:t>
            </a:r>
            <a:r>
              <a:rPr lang="en-US" sz="1400" dirty="0">
                <a:latin typeface="Helvetica" charset="0"/>
              </a:rPr>
              <a:t>what patrol members and other leaders can do</a:t>
            </a:r>
            <a:r>
              <a:rPr lang="en-US" sz="1400" dirty="0" smtClean="0">
                <a:latin typeface="Helvetica" charset="0"/>
              </a:rPr>
              <a:t>.</a:t>
            </a:r>
            <a:endParaRPr lang="en-US" sz="140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17</a:t>
            </a:fld>
            <a:endParaRPr lang="en-US" sz="1000">
              <a:solidFill>
                <a:srgbClr val="95B3D7"/>
              </a:solidFill>
              <a:latin typeface="Helvetica" charset="0"/>
            </a:endParaRPr>
          </a:p>
        </p:txBody>
      </p:sp>
    </p:spTree>
    <p:extLst>
      <p:ext uri="{BB962C8B-B14F-4D97-AF65-F5344CB8AC3E}">
        <p14:creationId xmlns:p14="http://schemas.microsoft.com/office/powerpoint/2010/main" val="8767881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Troop Guide</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Mentor </a:t>
            </a:r>
            <a:r>
              <a:rPr lang="en-US" dirty="0">
                <a:latin typeface="Helvetica" charset="0"/>
              </a:rPr>
              <a:t>the Patrol Leader and Assistant Patrol Leader of the Patrol.</a:t>
            </a:r>
          </a:p>
          <a:p>
            <a:pPr eaLnBrk="1" hangingPunct="1">
              <a:spcBef>
                <a:spcPts val="0"/>
              </a:spcBef>
              <a:spcAft>
                <a:spcPts val="1800"/>
              </a:spcAft>
            </a:pPr>
            <a:r>
              <a:rPr lang="en-US" dirty="0" smtClean="0">
                <a:latin typeface="Helvetica" charset="0"/>
              </a:rPr>
              <a:t>Help </a:t>
            </a:r>
            <a:r>
              <a:rPr lang="en-US" dirty="0">
                <a:latin typeface="Helvetica" charset="0"/>
              </a:rPr>
              <a:t>Scouts earn advancement requirements through First Class.</a:t>
            </a:r>
          </a:p>
          <a:p>
            <a:pPr eaLnBrk="1" hangingPunct="1">
              <a:spcBef>
                <a:spcPts val="0"/>
              </a:spcBef>
              <a:spcAft>
                <a:spcPts val="1800"/>
              </a:spcAft>
            </a:pPr>
            <a:r>
              <a:rPr lang="en-US" dirty="0" smtClean="0">
                <a:latin typeface="Helvetica" charset="0"/>
              </a:rPr>
              <a:t>Help </a:t>
            </a:r>
            <a:r>
              <a:rPr lang="en-US" dirty="0">
                <a:latin typeface="Helvetica" charset="0"/>
              </a:rPr>
              <a:t>older Scouts teach skills to new Scouts with the guidance of the Assistant </a:t>
            </a:r>
            <a:r>
              <a:rPr lang="en-US" dirty="0" smtClean="0">
                <a:latin typeface="Helvetica" charset="0"/>
              </a:rPr>
              <a:t>Scoutmaster.</a:t>
            </a:r>
          </a:p>
          <a:p>
            <a:pPr eaLnBrk="1" hangingPunct="1">
              <a:spcBef>
                <a:spcPts val="0"/>
              </a:spcBef>
              <a:spcAft>
                <a:spcPts val="1800"/>
              </a:spcAft>
            </a:pPr>
            <a:r>
              <a:rPr lang="en-US" dirty="0" smtClean="0">
                <a:latin typeface="Helvetica" charset="0"/>
              </a:rPr>
              <a:t>Teach </a:t>
            </a:r>
            <a:r>
              <a:rPr lang="en-US" dirty="0">
                <a:latin typeface="Helvetica" charset="0"/>
              </a:rPr>
              <a:t>basic Scout skills.</a:t>
            </a:r>
          </a:p>
          <a:p>
            <a:pPr eaLnBrk="1" hangingPunct="1">
              <a:spcBef>
                <a:spcPts val="0"/>
              </a:spcBef>
              <a:spcAft>
                <a:spcPts val="1800"/>
              </a:spcAft>
            </a:pP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18</a:t>
            </a:fld>
            <a:endParaRPr lang="en-US" sz="1000">
              <a:solidFill>
                <a:srgbClr val="95B3D7"/>
              </a:solidFill>
              <a:latin typeface="Helvetica" charset="0"/>
            </a:endParaRPr>
          </a:p>
        </p:txBody>
      </p:sp>
    </p:spTree>
    <p:extLst>
      <p:ext uri="{BB962C8B-B14F-4D97-AF65-F5344CB8AC3E}">
        <p14:creationId xmlns:p14="http://schemas.microsoft.com/office/powerpoint/2010/main" val="30483723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Scribe</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Attend </a:t>
            </a:r>
            <a:r>
              <a:rPr lang="en-US" dirty="0">
                <a:latin typeface="Helvetica" charset="0"/>
              </a:rPr>
              <a:t>and take minutes of Patrol Leaders’ Council (PLC) and distribute to SPL, SM and Committee Chair. </a:t>
            </a:r>
          </a:p>
          <a:p>
            <a:pPr eaLnBrk="1" hangingPunct="1">
              <a:spcBef>
                <a:spcPts val="0"/>
              </a:spcBef>
              <a:spcAft>
                <a:spcPts val="1800"/>
              </a:spcAft>
            </a:pPr>
            <a:r>
              <a:rPr lang="en-US" dirty="0" smtClean="0">
                <a:latin typeface="Helvetica" charset="0"/>
              </a:rPr>
              <a:t>Distribute </a:t>
            </a:r>
            <a:r>
              <a:rPr lang="en-US" dirty="0">
                <a:latin typeface="Helvetica" charset="0"/>
              </a:rPr>
              <a:t>copies of PLC minutes to PLC members and adult leaders in a timely manner.</a:t>
            </a:r>
          </a:p>
          <a:p>
            <a:pPr eaLnBrk="1" hangingPunct="1">
              <a:spcBef>
                <a:spcPts val="0"/>
              </a:spcBef>
              <a:spcAft>
                <a:spcPts val="1800"/>
              </a:spcAft>
            </a:pPr>
            <a:r>
              <a:rPr lang="en-US" dirty="0" smtClean="0">
                <a:latin typeface="Helvetica" charset="0"/>
              </a:rPr>
              <a:t>Record </a:t>
            </a:r>
            <a:r>
              <a:rPr lang="en-US" dirty="0">
                <a:latin typeface="Helvetica" charset="0"/>
              </a:rPr>
              <a:t>attendance at all troop meetings, outings, and other </a:t>
            </a:r>
            <a:r>
              <a:rPr lang="en-US" dirty="0" smtClean="0">
                <a:latin typeface="Helvetica" charset="0"/>
              </a:rPr>
              <a:t>activities.</a:t>
            </a:r>
            <a:endParaRPr lang="en-US" dirty="0">
              <a:latin typeface="Helvetica" charset="0"/>
            </a:endParaRPr>
          </a:p>
          <a:p>
            <a:pPr eaLnBrk="1" hangingPunct="1">
              <a:spcBef>
                <a:spcPts val="0"/>
              </a:spcBef>
              <a:spcAft>
                <a:spcPts val="1800"/>
              </a:spcAft>
            </a:pP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19</a:t>
            </a:fld>
            <a:endParaRPr lang="en-US" sz="1000">
              <a:solidFill>
                <a:srgbClr val="95B3D7"/>
              </a:solidFill>
              <a:latin typeface="Helvetica" charset="0"/>
            </a:endParaRPr>
          </a:p>
        </p:txBody>
      </p:sp>
    </p:spTree>
    <p:extLst>
      <p:ext uri="{BB962C8B-B14F-4D97-AF65-F5344CB8AC3E}">
        <p14:creationId xmlns:p14="http://schemas.microsoft.com/office/powerpoint/2010/main" val="4250964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FB6D6D7D-98B8-FF4A-A05F-80B8BE7074F9}" type="slidenum">
              <a:rPr lang="en-US" sz="1000">
                <a:solidFill>
                  <a:srgbClr val="95B3D7"/>
                </a:solidFill>
                <a:latin typeface="Helvetica" charset="0"/>
              </a:rPr>
              <a:pPr eaLnBrk="1" hangingPunct="1"/>
              <a:t>2</a:t>
            </a:fld>
            <a:endParaRPr lang="en-US" sz="1000">
              <a:solidFill>
                <a:srgbClr val="95B3D7"/>
              </a:solidFill>
              <a:latin typeface="Helvetica" charset="0"/>
            </a:endParaRPr>
          </a:p>
        </p:txBody>
      </p:sp>
      <p:sp>
        <p:nvSpPr>
          <p:cNvPr id="11266" name="Title 8"/>
          <p:cNvSpPr>
            <a:spLocks noGrp="1"/>
          </p:cNvSpPr>
          <p:nvPr>
            <p:ph type="title"/>
          </p:nvPr>
        </p:nvSpPr>
        <p:spPr>
          <a:xfrm>
            <a:off x="2743199" y="1651000"/>
            <a:ext cx="6688984" cy="2109788"/>
          </a:xfrm>
        </p:spPr>
        <p:txBody>
          <a:bodyPr/>
          <a:lstStyle/>
          <a:p>
            <a:pPr eaLnBrk="1" hangingPunct="1"/>
            <a:r>
              <a:rPr lang="en-US" dirty="0" smtClean="0">
                <a:latin typeface="Helvetica" charset="0"/>
              </a:rPr>
              <a:t>Troop ### - ILST</a:t>
            </a:r>
            <a:br>
              <a:rPr lang="en-US" dirty="0" smtClean="0">
                <a:latin typeface="Helvetica" charset="0"/>
              </a:rPr>
            </a:br>
            <a:r>
              <a:rPr lang="en-US" sz="1500" dirty="0" smtClean="0">
                <a:latin typeface="Helvetica" charset="0"/>
              </a:rPr>
              <a:t>Introduction to Leadership Skills for Troops</a:t>
            </a:r>
            <a:endParaRPr lang="en-US" sz="1500" dirty="0">
              <a:latin typeface="Helvetica" charset="0"/>
            </a:endParaRPr>
          </a:p>
        </p:txBody>
      </p:sp>
      <p:pic>
        <p:nvPicPr>
          <p:cNvPr id="2" name="Picture 1" descr="Monticello_District_logo-01.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91950" y="3790551"/>
            <a:ext cx="1560101" cy="15601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Quartermaster</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Develop</a:t>
            </a:r>
            <a:r>
              <a:rPr lang="en-US" dirty="0">
                <a:latin typeface="Helvetica" charset="0"/>
              </a:rPr>
              <a:t>/Maintain processes to issue and inspect Troop equipment.</a:t>
            </a:r>
          </a:p>
          <a:p>
            <a:pPr eaLnBrk="1" hangingPunct="1">
              <a:spcBef>
                <a:spcPts val="0"/>
              </a:spcBef>
              <a:spcAft>
                <a:spcPts val="1800"/>
              </a:spcAft>
            </a:pPr>
            <a:r>
              <a:rPr lang="en-US" dirty="0" smtClean="0">
                <a:latin typeface="Helvetica" charset="0"/>
              </a:rPr>
              <a:t>Update </a:t>
            </a:r>
            <a:r>
              <a:rPr lang="en-US" dirty="0">
                <a:latin typeface="Helvetica" charset="0"/>
              </a:rPr>
              <a:t>troop equipment inventory.</a:t>
            </a:r>
          </a:p>
          <a:p>
            <a:pPr eaLnBrk="1" hangingPunct="1">
              <a:spcBef>
                <a:spcPts val="0"/>
              </a:spcBef>
              <a:spcAft>
                <a:spcPts val="1800"/>
              </a:spcAft>
            </a:pPr>
            <a:r>
              <a:rPr lang="en-US" dirty="0" smtClean="0">
                <a:latin typeface="Helvetica" charset="0"/>
              </a:rPr>
              <a:t>Encourage </a:t>
            </a:r>
            <a:r>
              <a:rPr lang="en-US" dirty="0">
                <a:latin typeface="Helvetica" charset="0"/>
              </a:rPr>
              <a:t>proper equipment use and storage.</a:t>
            </a:r>
          </a:p>
          <a:p>
            <a:pPr eaLnBrk="1" hangingPunct="1">
              <a:spcBef>
                <a:spcPts val="0"/>
              </a:spcBef>
              <a:spcAft>
                <a:spcPts val="1800"/>
              </a:spcAft>
            </a:pPr>
            <a:r>
              <a:rPr lang="en-US" dirty="0" smtClean="0">
                <a:latin typeface="Helvetica" charset="0"/>
              </a:rPr>
              <a:t>Suggest </a:t>
            </a:r>
            <a:r>
              <a:rPr lang="en-US" dirty="0">
                <a:latin typeface="Helvetica" charset="0"/>
              </a:rPr>
              <a:t>new or replacement items.</a:t>
            </a:r>
          </a:p>
          <a:p>
            <a:pPr eaLnBrk="1" hangingPunct="1">
              <a:spcBef>
                <a:spcPts val="0"/>
              </a:spcBef>
              <a:spcAft>
                <a:spcPts val="1800"/>
              </a:spcAft>
            </a:pP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20</a:t>
            </a:fld>
            <a:endParaRPr lang="en-US" sz="1000">
              <a:solidFill>
                <a:srgbClr val="95B3D7"/>
              </a:solidFill>
              <a:latin typeface="Helvetica" charset="0"/>
            </a:endParaRPr>
          </a:p>
        </p:txBody>
      </p:sp>
    </p:spTree>
    <p:extLst>
      <p:ext uri="{BB962C8B-B14F-4D97-AF65-F5344CB8AC3E}">
        <p14:creationId xmlns:p14="http://schemas.microsoft.com/office/powerpoint/2010/main" val="39364190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Chaplain’s Aide</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Keep Troop apprised </a:t>
            </a:r>
            <a:r>
              <a:rPr lang="en-US" dirty="0">
                <a:latin typeface="Helvetica" charset="0"/>
              </a:rPr>
              <a:t>of religious holidays when planning activities.</a:t>
            </a:r>
          </a:p>
          <a:p>
            <a:pPr eaLnBrk="1" hangingPunct="1">
              <a:spcBef>
                <a:spcPts val="0"/>
              </a:spcBef>
              <a:spcAft>
                <a:spcPts val="1800"/>
              </a:spcAft>
            </a:pPr>
            <a:r>
              <a:rPr lang="en-US" dirty="0" smtClean="0">
                <a:latin typeface="Helvetica" charset="0"/>
              </a:rPr>
              <a:t>Assists in outing planning for religious </a:t>
            </a:r>
            <a:r>
              <a:rPr lang="en-US" dirty="0">
                <a:latin typeface="Helvetica" charset="0"/>
              </a:rPr>
              <a:t>services.</a:t>
            </a:r>
          </a:p>
          <a:p>
            <a:pPr eaLnBrk="1" hangingPunct="1">
              <a:spcBef>
                <a:spcPts val="0"/>
              </a:spcBef>
              <a:spcAft>
                <a:spcPts val="1800"/>
              </a:spcAft>
            </a:pPr>
            <a:r>
              <a:rPr lang="en-US" dirty="0" smtClean="0">
                <a:latin typeface="Helvetica" charset="0"/>
              </a:rPr>
              <a:t>Encourage </a:t>
            </a:r>
            <a:r>
              <a:rPr lang="en-US" dirty="0">
                <a:latin typeface="Helvetica" charset="0"/>
              </a:rPr>
              <a:t>saying grace at meals while camping or on activities.</a:t>
            </a:r>
          </a:p>
          <a:p>
            <a:pPr eaLnBrk="1" hangingPunct="1">
              <a:spcBef>
                <a:spcPts val="0"/>
              </a:spcBef>
              <a:spcAft>
                <a:spcPts val="1800"/>
              </a:spcAft>
            </a:pPr>
            <a:r>
              <a:rPr lang="en-US" dirty="0" smtClean="0">
                <a:latin typeface="Helvetica" charset="0"/>
              </a:rPr>
              <a:t>Lead </a:t>
            </a:r>
            <a:r>
              <a:rPr lang="en-US" dirty="0">
                <a:latin typeface="Helvetica" charset="0"/>
              </a:rPr>
              <a:t>the troop in prayer at troop meetings and other troop activities.</a:t>
            </a:r>
          </a:p>
          <a:p>
            <a:pPr eaLnBrk="1" hangingPunct="1">
              <a:spcBef>
                <a:spcPts val="0"/>
              </a:spcBef>
              <a:spcAft>
                <a:spcPts val="1800"/>
              </a:spcAft>
            </a:pPr>
            <a:r>
              <a:rPr lang="en-US" dirty="0" smtClean="0">
                <a:latin typeface="Helvetica" charset="0"/>
              </a:rPr>
              <a:t>Promotes </a:t>
            </a:r>
            <a:r>
              <a:rPr lang="en-US" dirty="0">
                <a:latin typeface="Helvetica" charset="0"/>
              </a:rPr>
              <a:t>participation in religious emblem programs</a:t>
            </a:r>
            <a:r>
              <a:rPr lang="en-US" dirty="0" smtClean="0">
                <a:latin typeface="Helvetica" charset="0"/>
              </a:rPr>
              <a:t>.</a:t>
            </a: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21</a:t>
            </a:fld>
            <a:endParaRPr lang="en-US" sz="1000">
              <a:solidFill>
                <a:srgbClr val="95B3D7"/>
              </a:solidFill>
              <a:latin typeface="Helvetica" charset="0"/>
            </a:endParaRPr>
          </a:p>
        </p:txBody>
      </p:sp>
    </p:spTree>
    <p:extLst>
      <p:ext uri="{BB962C8B-B14F-4D97-AF65-F5344CB8AC3E}">
        <p14:creationId xmlns:p14="http://schemas.microsoft.com/office/powerpoint/2010/main" val="21581444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Librarian</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Sets </a:t>
            </a:r>
            <a:r>
              <a:rPr lang="en-US" dirty="0">
                <a:latin typeface="Helvetica" charset="0"/>
              </a:rPr>
              <a:t>up and takes care of a troop/team library.</a:t>
            </a:r>
          </a:p>
          <a:p>
            <a:pPr eaLnBrk="1" hangingPunct="1">
              <a:spcBef>
                <a:spcPts val="0"/>
              </a:spcBef>
              <a:spcAft>
                <a:spcPts val="1800"/>
              </a:spcAft>
            </a:pPr>
            <a:r>
              <a:rPr lang="en-US" dirty="0" smtClean="0">
                <a:latin typeface="Helvetica" charset="0"/>
              </a:rPr>
              <a:t>Keeps </a:t>
            </a:r>
            <a:r>
              <a:rPr lang="en-US" dirty="0">
                <a:latin typeface="Helvetica" charset="0"/>
              </a:rPr>
              <a:t>records of books and pamphlets owned by the troop/team.</a:t>
            </a:r>
          </a:p>
          <a:p>
            <a:pPr eaLnBrk="1" hangingPunct="1">
              <a:spcBef>
                <a:spcPts val="0"/>
              </a:spcBef>
              <a:spcAft>
                <a:spcPts val="1800"/>
              </a:spcAft>
            </a:pPr>
            <a:r>
              <a:rPr lang="en-US" dirty="0" smtClean="0">
                <a:latin typeface="Helvetica" charset="0"/>
              </a:rPr>
              <a:t>Adds </a:t>
            </a:r>
            <a:r>
              <a:rPr lang="en-US" dirty="0">
                <a:latin typeface="Helvetica" charset="0"/>
              </a:rPr>
              <a:t>new or replacement items as needed.</a:t>
            </a:r>
          </a:p>
          <a:p>
            <a:pPr eaLnBrk="1" hangingPunct="1">
              <a:spcBef>
                <a:spcPts val="0"/>
              </a:spcBef>
              <a:spcAft>
                <a:spcPts val="1800"/>
              </a:spcAft>
            </a:pPr>
            <a:r>
              <a:rPr lang="en-US" dirty="0" smtClean="0">
                <a:latin typeface="Helvetica" charset="0"/>
              </a:rPr>
              <a:t>Keeps </a:t>
            </a:r>
            <a:r>
              <a:rPr lang="en-US" dirty="0">
                <a:latin typeface="Helvetica" charset="0"/>
              </a:rPr>
              <a:t>books and pamphlets available for borrowing.</a:t>
            </a:r>
          </a:p>
          <a:p>
            <a:pPr eaLnBrk="1" hangingPunct="1">
              <a:spcBef>
                <a:spcPts val="0"/>
              </a:spcBef>
              <a:spcAft>
                <a:spcPts val="1800"/>
              </a:spcAft>
            </a:pPr>
            <a:r>
              <a:rPr lang="en-US" dirty="0" smtClean="0">
                <a:latin typeface="Helvetica" charset="0"/>
              </a:rPr>
              <a:t>Keeps </a:t>
            </a:r>
            <a:r>
              <a:rPr lang="en-US" dirty="0">
                <a:latin typeface="Helvetica" charset="0"/>
              </a:rPr>
              <a:t>a system for checking books and pamphlets in and out, and follows up on late returns.</a:t>
            </a:r>
          </a:p>
          <a:p>
            <a:pPr eaLnBrk="1" hangingPunct="1">
              <a:spcBef>
                <a:spcPts val="0"/>
              </a:spcBef>
              <a:spcAft>
                <a:spcPts val="1800"/>
              </a:spcAft>
            </a:pP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22</a:t>
            </a:fld>
            <a:endParaRPr lang="en-US" sz="1000">
              <a:solidFill>
                <a:srgbClr val="95B3D7"/>
              </a:solidFill>
              <a:latin typeface="Helvetica" charset="0"/>
            </a:endParaRPr>
          </a:p>
        </p:txBody>
      </p:sp>
    </p:spTree>
    <p:extLst>
      <p:ext uri="{BB962C8B-B14F-4D97-AF65-F5344CB8AC3E}">
        <p14:creationId xmlns:p14="http://schemas.microsoft.com/office/powerpoint/2010/main" val="18023734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Historian</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Gathers </a:t>
            </a:r>
            <a:r>
              <a:rPr lang="en-US" dirty="0">
                <a:latin typeface="Helvetica" charset="0"/>
              </a:rPr>
              <a:t>pictures and facts about </a:t>
            </a:r>
            <a:r>
              <a:rPr lang="en-US" dirty="0" smtClean="0">
                <a:latin typeface="Helvetica" charset="0"/>
              </a:rPr>
              <a:t>Troop </a:t>
            </a:r>
            <a:r>
              <a:rPr lang="en-US" dirty="0">
                <a:latin typeface="Helvetica" charset="0"/>
              </a:rPr>
              <a:t>activities and keeps them in a historical file or scrapbook.</a:t>
            </a:r>
          </a:p>
          <a:p>
            <a:pPr eaLnBrk="1" hangingPunct="1">
              <a:spcBef>
                <a:spcPts val="0"/>
              </a:spcBef>
              <a:spcAft>
                <a:spcPts val="1800"/>
              </a:spcAft>
            </a:pPr>
            <a:r>
              <a:rPr lang="en-US" dirty="0" smtClean="0">
                <a:latin typeface="Helvetica" charset="0"/>
              </a:rPr>
              <a:t>Takes </a:t>
            </a:r>
            <a:r>
              <a:rPr lang="en-US" dirty="0">
                <a:latin typeface="Helvetica" charset="0"/>
              </a:rPr>
              <a:t>care of </a:t>
            </a:r>
            <a:r>
              <a:rPr lang="en-US" dirty="0" smtClean="0">
                <a:latin typeface="Helvetica" charset="0"/>
              </a:rPr>
              <a:t>Troop </a:t>
            </a:r>
            <a:r>
              <a:rPr lang="en-US" dirty="0">
                <a:latin typeface="Helvetica" charset="0"/>
              </a:rPr>
              <a:t>trophies, ribbons, and souvenirs of troop activities.</a:t>
            </a:r>
          </a:p>
          <a:p>
            <a:pPr eaLnBrk="1" hangingPunct="1">
              <a:spcBef>
                <a:spcPts val="0"/>
              </a:spcBef>
              <a:spcAft>
                <a:spcPts val="1800"/>
              </a:spcAft>
            </a:pPr>
            <a:r>
              <a:rPr lang="en-US" dirty="0" smtClean="0">
                <a:latin typeface="Helvetica" charset="0"/>
              </a:rPr>
              <a:t>Keeps </a:t>
            </a:r>
            <a:r>
              <a:rPr lang="en-US" dirty="0">
                <a:latin typeface="Helvetica" charset="0"/>
              </a:rPr>
              <a:t>information about former members of the troop.</a:t>
            </a:r>
          </a:p>
          <a:p>
            <a:pPr eaLnBrk="1" hangingPunct="1">
              <a:spcBef>
                <a:spcPts val="0"/>
              </a:spcBef>
              <a:spcAft>
                <a:spcPts val="1800"/>
              </a:spcAft>
            </a:pP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23</a:t>
            </a:fld>
            <a:endParaRPr lang="en-US" sz="1000">
              <a:solidFill>
                <a:srgbClr val="95B3D7"/>
              </a:solidFill>
              <a:latin typeface="Helvetica" charset="0"/>
            </a:endParaRPr>
          </a:p>
        </p:txBody>
      </p:sp>
    </p:spTree>
    <p:extLst>
      <p:ext uri="{BB962C8B-B14F-4D97-AF65-F5344CB8AC3E}">
        <p14:creationId xmlns:p14="http://schemas.microsoft.com/office/powerpoint/2010/main" val="37812033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Outdoor Ethics Guide</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Know </a:t>
            </a:r>
            <a:r>
              <a:rPr lang="en-US" dirty="0">
                <a:latin typeface="Helvetica" charset="0"/>
              </a:rPr>
              <a:t>by heart the Leave No Trace principles and be able to explain them in detail to others.</a:t>
            </a:r>
          </a:p>
          <a:p>
            <a:pPr eaLnBrk="1" hangingPunct="1">
              <a:spcBef>
                <a:spcPts val="0"/>
              </a:spcBef>
              <a:spcAft>
                <a:spcPts val="1800"/>
              </a:spcAft>
            </a:pPr>
            <a:r>
              <a:rPr lang="en-US" dirty="0" smtClean="0">
                <a:latin typeface="Helvetica" charset="0"/>
              </a:rPr>
              <a:t>Help </a:t>
            </a:r>
            <a:r>
              <a:rPr lang="en-US" dirty="0">
                <a:latin typeface="Helvetica" charset="0"/>
              </a:rPr>
              <a:t>with planning and instruct the troop about Leave No Trace principles before outings.</a:t>
            </a:r>
          </a:p>
          <a:p>
            <a:pPr eaLnBrk="1" hangingPunct="1">
              <a:spcBef>
                <a:spcPts val="0"/>
              </a:spcBef>
              <a:spcAft>
                <a:spcPts val="1800"/>
              </a:spcAft>
            </a:pPr>
            <a:r>
              <a:rPr lang="en-US" dirty="0" smtClean="0">
                <a:latin typeface="Helvetica" charset="0"/>
              </a:rPr>
              <a:t>While </a:t>
            </a:r>
            <a:r>
              <a:rPr lang="en-US" dirty="0">
                <a:latin typeface="Helvetica" charset="0"/>
              </a:rPr>
              <a:t>on outings, ensure that Leave No Trace principles are followed, providing direction and instruction as necessary.</a:t>
            </a:r>
          </a:p>
          <a:p>
            <a:pPr eaLnBrk="1" hangingPunct="1">
              <a:spcBef>
                <a:spcPts val="0"/>
              </a:spcBef>
              <a:spcAft>
                <a:spcPts val="1800"/>
              </a:spcAft>
            </a:pP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24</a:t>
            </a:fld>
            <a:endParaRPr lang="en-US" sz="1000">
              <a:solidFill>
                <a:srgbClr val="95B3D7"/>
              </a:solidFill>
              <a:latin typeface="Helvetica" charset="0"/>
            </a:endParaRPr>
          </a:p>
        </p:txBody>
      </p:sp>
    </p:spTree>
    <p:extLst>
      <p:ext uri="{BB962C8B-B14F-4D97-AF65-F5344CB8AC3E}">
        <p14:creationId xmlns:p14="http://schemas.microsoft.com/office/powerpoint/2010/main" val="19040386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Order of the Arrow Representative</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sz="2000" dirty="0" smtClean="0">
                <a:latin typeface="Helvetica" charset="0"/>
              </a:rPr>
              <a:t>Serves </a:t>
            </a:r>
            <a:r>
              <a:rPr lang="en-US" sz="2000" dirty="0">
                <a:latin typeface="Helvetica" charset="0"/>
              </a:rPr>
              <a:t>as a communication link between the lodge or chapter and the </a:t>
            </a:r>
            <a:r>
              <a:rPr lang="en-US" sz="2000" dirty="0" smtClean="0">
                <a:latin typeface="Helvetica" charset="0"/>
              </a:rPr>
              <a:t>Troop</a:t>
            </a:r>
            <a:r>
              <a:rPr lang="en-US" sz="2000" dirty="0">
                <a:latin typeface="Helvetica" charset="0"/>
              </a:rPr>
              <a:t>.</a:t>
            </a:r>
          </a:p>
          <a:p>
            <a:pPr eaLnBrk="1" hangingPunct="1">
              <a:spcBef>
                <a:spcPts val="0"/>
              </a:spcBef>
              <a:spcAft>
                <a:spcPts val="1800"/>
              </a:spcAft>
            </a:pPr>
            <a:r>
              <a:rPr lang="en-US" sz="2000" dirty="0" smtClean="0">
                <a:latin typeface="Helvetica" charset="0"/>
              </a:rPr>
              <a:t>Encourages </a:t>
            </a:r>
            <a:r>
              <a:rPr lang="en-US" sz="2000" dirty="0">
                <a:latin typeface="Helvetica" charset="0"/>
              </a:rPr>
              <a:t>participation in monthly camping </a:t>
            </a:r>
            <a:r>
              <a:rPr lang="en-US" sz="2000" dirty="0" smtClean="0">
                <a:latin typeface="Helvetica" charset="0"/>
              </a:rPr>
              <a:t>outings</a:t>
            </a:r>
            <a:r>
              <a:rPr lang="en-US" sz="2000" dirty="0">
                <a:latin typeface="Helvetica" charset="0"/>
              </a:rPr>
              <a:t> </a:t>
            </a:r>
            <a:r>
              <a:rPr lang="en-US" sz="2000" dirty="0" smtClean="0">
                <a:latin typeface="Helvetica" charset="0"/>
              </a:rPr>
              <a:t>and summer </a:t>
            </a:r>
            <a:r>
              <a:rPr lang="en-US" sz="2000" dirty="0">
                <a:latin typeface="Helvetica" charset="0"/>
              </a:rPr>
              <a:t>camp</a:t>
            </a:r>
            <a:r>
              <a:rPr lang="en-US" sz="2000" dirty="0" smtClean="0">
                <a:latin typeface="Helvetica" charset="0"/>
              </a:rPr>
              <a:t>.</a:t>
            </a:r>
            <a:endParaRPr lang="en-US" sz="2000" dirty="0">
              <a:latin typeface="Helvetica" charset="0"/>
            </a:endParaRPr>
          </a:p>
          <a:p>
            <a:pPr eaLnBrk="1" hangingPunct="1">
              <a:spcBef>
                <a:spcPts val="0"/>
              </a:spcBef>
              <a:spcAft>
                <a:spcPts val="1800"/>
              </a:spcAft>
            </a:pPr>
            <a:r>
              <a:rPr lang="en-US" sz="2000" dirty="0" smtClean="0">
                <a:latin typeface="Helvetica" charset="0"/>
              </a:rPr>
              <a:t>Encourages </a:t>
            </a:r>
            <a:r>
              <a:rPr lang="en-US" sz="2000" dirty="0">
                <a:latin typeface="Helvetica" charset="0"/>
              </a:rPr>
              <a:t>Scouts to actively participate in community service projects.</a:t>
            </a:r>
          </a:p>
          <a:p>
            <a:pPr eaLnBrk="1" hangingPunct="1">
              <a:spcBef>
                <a:spcPts val="0"/>
              </a:spcBef>
              <a:spcAft>
                <a:spcPts val="1800"/>
              </a:spcAft>
            </a:pPr>
            <a:r>
              <a:rPr lang="en-US" sz="2000" dirty="0" smtClean="0">
                <a:latin typeface="Helvetica" charset="0"/>
              </a:rPr>
              <a:t>Encourages </a:t>
            </a:r>
            <a:r>
              <a:rPr lang="en-US" sz="2000" dirty="0" err="1">
                <a:latin typeface="Helvetica" charset="0"/>
              </a:rPr>
              <a:t>Arrowmen</a:t>
            </a:r>
            <a:r>
              <a:rPr lang="en-US" sz="2000" dirty="0">
                <a:latin typeface="Helvetica" charset="0"/>
              </a:rPr>
              <a:t> to assume leadership positions in the troop.</a:t>
            </a:r>
          </a:p>
          <a:p>
            <a:pPr eaLnBrk="1" hangingPunct="1">
              <a:spcBef>
                <a:spcPts val="0"/>
              </a:spcBef>
              <a:spcAft>
                <a:spcPts val="1800"/>
              </a:spcAft>
            </a:pPr>
            <a:r>
              <a:rPr lang="en-US" sz="2000" dirty="0" smtClean="0">
                <a:latin typeface="Helvetica" charset="0"/>
              </a:rPr>
              <a:t>Encourages </a:t>
            </a:r>
            <a:r>
              <a:rPr lang="en-US" sz="2000" dirty="0" err="1">
                <a:latin typeface="Helvetica" charset="0"/>
              </a:rPr>
              <a:t>Arrowmen</a:t>
            </a:r>
            <a:r>
              <a:rPr lang="en-US" sz="2000" dirty="0">
                <a:latin typeface="Helvetica" charset="0"/>
              </a:rPr>
              <a:t> in the troop to be active participants in the lodge and/or chapter activities and to seal their membership in the Order by becoming Brotherhood members.</a:t>
            </a:r>
          </a:p>
          <a:p>
            <a:pPr eaLnBrk="1" hangingPunct="1">
              <a:spcBef>
                <a:spcPts val="0"/>
              </a:spcBef>
              <a:spcAft>
                <a:spcPts val="1800"/>
              </a:spcAft>
            </a:pPr>
            <a:endParaRPr lang="en-US" sz="200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25</a:t>
            </a:fld>
            <a:endParaRPr lang="en-US" sz="1000">
              <a:solidFill>
                <a:srgbClr val="95B3D7"/>
              </a:solidFill>
              <a:latin typeface="Helvetica" charset="0"/>
            </a:endParaRPr>
          </a:p>
        </p:txBody>
      </p:sp>
    </p:spTree>
    <p:extLst>
      <p:ext uri="{BB962C8B-B14F-4D97-AF65-F5344CB8AC3E}">
        <p14:creationId xmlns:p14="http://schemas.microsoft.com/office/powerpoint/2010/main" val="4201303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Adult Positions</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Provide training to the Troop’s youth leadership</a:t>
            </a:r>
          </a:p>
          <a:p>
            <a:pPr eaLnBrk="1" hangingPunct="1">
              <a:spcBef>
                <a:spcPts val="0"/>
              </a:spcBef>
              <a:spcAft>
                <a:spcPts val="1800"/>
              </a:spcAft>
            </a:pPr>
            <a:r>
              <a:rPr lang="en-US" dirty="0" smtClean="0">
                <a:latin typeface="Helvetica" charset="0"/>
              </a:rPr>
              <a:t>Enable youth to carry out duties</a:t>
            </a:r>
          </a:p>
          <a:p>
            <a:pPr eaLnBrk="1" hangingPunct="1">
              <a:spcBef>
                <a:spcPts val="0"/>
              </a:spcBef>
              <a:spcAft>
                <a:spcPts val="1800"/>
              </a:spcAft>
            </a:pPr>
            <a:endParaRPr lang="en-US" b="0" dirty="0" smtClean="0">
              <a:latin typeface="Helvetica" charset="0"/>
            </a:endParaRP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26</a:t>
            </a:fld>
            <a:endParaRPr lang="en-US" sz="1000">
              <a:solidFill>
                <a:srgbClr val="95B3D7"/>
              </a:solidFill>
              <a:latin typeface="Helvetica" charset="0"/>
            </a:endParaRPr>
          </a:p>
        </p:txBody>
      </p:sp>
      <p:sp>
        <p:nvSpPr>
          <p:cNvPr id="5" name="Rectangle 4"/>
          <p:cNvSpPr/>
          <p:nvPr/>
        </p:nvSpPr>
        <p:spPr>
          <a:xfrm>
            <a:off x="945173" y="3626284"/>
            <a:ext cx="7253655" cy="1200328"/>
          </a:xfrm>
          <a:prstGeom prst="rect">
            <a:avLst/>
          </a:prstGeom>
          <a:noFill/>
          <a:ln>
            <a:noFill/>
          </a:ln>
          <a:effectLst/>
        </p:spPr>
        <p:txBody>
          <a:bodyPr wrap="square">
            <a:spAutoFit/>
          </a:bodyPr>
          <a:lstStyle/>
          <a:p>
            <a:r>
              <a:rPr lang="en-US" sz="2400" b="1" dirty="0" smtClean="0">
                <a:solidFill>
                  <a:srgbClr val="CF0031"/>
                </a:solidFill>
                <a:latin typeface="Helvetica"/>
                <a:cs typeface="Helvetica"/>
              </a:rPr>
              <a:t>Youth and Adult Leaders</a:t>
            </a:r>
            <a:r>
              <a:rPr lang="is-IS" sz="2400" b="1" dirty="0" smtClean="0">
                <a:solidFill>
                  <a:srgbClr val="CF0031"/>
                </a:solidFill>
                <a:latin typeface="Helvetica"/>
                <a:cs typeface="Helvetica"/>
              </a:rPr>
              <a:t>…</a:t>
            </a:r>
            <a:r>
              <a:rPr lang="en-US" sz="2400" b="1" dirty="0" smtClean="0">
                <a:solidFill>
                  <a:srgbClr val="CF0031"/>
                </a:solidFill>
                <a:latin typeface="Helvetica"/>
                <a:cs typeface="Helvetica"/>
              </a:rPr>
              <a:t>A Team-Based Troop. </a:t>
            </a:r>
          </a:p>
          <a:p>
            <a:r>
              <a:rPr lang="en-US" sz="2400" b="1" dirty="0" smtClean="0">
                <a:solidFill>
                  <a:srgbClr val="004176"/>
                </a:solidFill>
                <a:latin typeface="Helvetica"/>
                <a:cs typeface="Helvetica"/>
              </a:rPr>
              <a:t>For any troop to work effectively, cooperation and teamwork are essential. </a:t>
            </a:r>
            <a:endParaRPr lang="en-US" sz="2400" b="1" dirty="0">
              <a:solidFill>
                <a:srgbClr val="004176"/>
              </a:solidFill>
              <a:latin typeface="Helvetica"/>
              <a:cs typeface="Helvetica"/>
            </a:endParaRPr>
          </a:p>
        </p:txBody>
      </p:sp>
    </p:spTree>
    <p:extLst>
      <p:ext uri="{BB962C8B-B14F-4D97-AF65-F5344CB8AC3E}">
        <p14:creationId xmlns:p14="http://schemas.microsoft.com/office/powerpoint/2010/main" val="329390216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74BD4DC2-0616-7140-9B28-53F985E39216}" type="slidenum">
              <a:rPr lang="en-US" sz="1000">
                <a:solidFill>
                  <a:srgbClr val="95B3D7"/>
                </a:solidFill>
                <a:latin typeface="Helvetica" charset="0"/>
              </a:rPr>
              <a:pPr eaLnBrk="1" hangingPunct="1"/>
              <a:t>27</a:t>
            </a:fld>
            <a:endParaRPr lang="en-US" sz="1000">
              <a:solidFill>
                <a:srgbClr val="95B3D7"/>
              </a:solidFill>
              <a:latin typeface="Helvetica" charset="0"/>
            </a:endParaRPr>
          </a:p>
        </p:txBody>
      </p:sp>
      <p:sp>
        <p:nvSpPr>
          <p:cNvPr id="2" name="TextBox 1"/>
          <p:cNvSpPr txBox="1"/>
          <p:nvPr/>
        </p:nvSpPr>
        <p:spPr>
          <a:xfrm>
            <a:off x="2256401" y="1250261"/>
            <a:ext cx="4631196" cy="1569660"/>
          </a:xfrm>
          <a:prstGeom prst="rect">
            <a:avLst/>
          </a:prstGeom>
          <a:noFill/>
        </p:spPr>
        <p:txBody>
          <a:bodyPr wrap="none" rtlCol="0">
            <a:spAutoFit/>
          </a:bodyPr>
          <a:lstStyle/>
          <a:p>
            <a:pPr algn="ctr"/>
            <a:r>
              <a:rPr lang="en-US" sz="4800" b="1" dirty="0" smtClean="0">
                <a:solidFill>
                  <a:srgbClr val="004176"/>
                </a:solidFill>
                <a:latin typeface="Helvetica"/>
                <a:cs typeface="Helvetica"/>
              </a:rPr>
              <a:t>Game:</a:t>
            </a:r>
          </a:p>
          <a:p>
            <a:pPr algn="ctr"/>
            <a:r>
              <a:rPr lang="en-US" sz="4800" b="1" dirty="0" smtClean="0">
                <a:solidFill>
                  <a:srgbClr val="004176"/>
                </a:solidFill>
                <a:latin typeface="Helvetica"/>
                <a:cs typeface="Helvetica"/>
              </a:rPr>
              <a:t>Role Balancing</a:t>
            </a:r>
            <a:endParaRPr lang="en-US" sz="4800" b="1" dirty="0">
              <a:solidFill>
                <a:srgbClr val="004176"/>
              </a:solidFill>
              <a:latin typeface="Helvetica"/>
              <a:cs typeface="Helvetica"/>
            </a:endParaRPr>
          </a:p>
        </p:txBody>
      </p:sp>
      <p:pic>
        <p:nvPicPr>
          <p:cNvPr id="5" name="Shape 182" descr="up-balloons300.jpg"/>
          <p:cNvPicPr preferRelativeResize="0"/>
          <p:nvPr/>
        </p:nvPicPr>
        <p:blipFill>
          <a:blip r:embed="rId2">
            <a:alphaModFix/>
          </a:blip>
          <a:stretch>
            <a:fillRect/>
          </a:stretch>
        </p:blipFill>
        <p:spPr>
          <a:xfrm>
            <a:off x="3143250" y="3006521"/>
            <a:ext cx="2857500" cy="2533650"/>
          </a:xfrm>
          <a:prstGeom prst="rect">
            <a:avLst/>
          </a:prstGeom>
          <a:noFill/>
          <a:ln>
            <a:noFill/>
          </a:ln>
        </p:spPr>
      </p:pic>
    </p:spTree>
    <p:extLst>
      <p:ext uri="{BB962C8B-B14F-4D97-AF65-F5344CB8AC3E}">
        <p14:creationId xmlns:p14="http://schemas.microsoft.com/office/powerpoint/2010/main" val="1202538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69408" y="3006521"/>
            <a:ext cx="6634882" cy="2533650"/>
          </a:xfrm>
          <a:prstGeom prst="rect">
            <a:avLst/>
          </a:prstGeom>
          <a:effectLst>
            <a:outerShdw blurRad="50800" dist="38100" dir="2700000" algn="tl" rotWithShape="0">
              <a:prstClr val="black">
                <a:alpha val="40000"/>
              </a:prstClr>
            </a:outerShdw>
          </a:effectLst>
        </p:spPr>
      </p:pic>
      <p:sp>
        <p:nvSpPr>
          <p:cNvPr id="133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74BD4DC2-0616-7140-9B28-53F985E39216}" type="slidenum">
              <a:rPr lang="en-US" sz="1000">
                <a:solidFill>
                  <a:srgbClr val="95B3D7"/>
                </a:solidFill>
                <a:latin typeface="Helvetica" charset="0"/>
              </a:rPr>
              <a:pPr eaLnBrk="1" hangingPunct="1"/>
              <a:t>28</a:t>
            </a:fld>
            <a:endParaRPr lang="en-US" sz="1000">
              <a:solidFill>
                <a:srgbClr val="95B3D7"/>
              </a:solidFill>
              <a:latin typeface="Helvetica" charset="0"/>
            </a:endParaRPr>
          </a:p>
        </p:txBody>
      </p:sp>
      <p:sp>
        <p:nvSpPr>
          <p:cNvPr id="2" name="TextBox 1"/>
          <p:cNvSpPr txBox="1"/>
          <p:nvPr/>
        </p:nvSpPr>
        <p:spPr>
          <a:xfrm>
            <a:off x="574755" y="1250261"/>
            <a:ext cx="7994496" cy="1569660"/>
          </a:xfrm>
          <a:prstGeom prst="rect">
            <a:avLst/>
          </a:prstGeom>
          <a:noFill/>
        </p:spPr>
        <p:txBody>
          <a:bodyPr wrap="none" rtlCol="0">
            <a:spAutoFit/>
          </a:bodyPr>
          <a:lstStyle/>
          <a:p>
            <a:pPr algn="ctr"/>
            <a:r>
              <a:rPr lang="en-US" sz="4800" b="1" dirty="0" smtClean="0">
                <a:solidFill>
                  <a:srgbClr val="004176"/>
                </a:solidFill>
                <a:latin typeface="Helvetica"/>
                <a:cs typeface="Helvetica"/>
              </a:rPr>
              <a:t>Game:</a:t>
            </a:r>
          </a:p>
          <a:p>
            <a:pPr algn="ctr"/>
            <a:r>
              <a:rPr lang="en-US" sz="4800" b="1" dirty="0" smtClean="0">
                <a:solidFill>
                  <a:srgbClr val="004176"/>
                </a:solidFill>
                <a:latin typeface="Helvetica"/>
                <a:cs typeface="Helvetica"/>
              </a:rPr>
              <a:t>Disability Obstacle Course</a:t>
            </a:r>
            <a:endParaRPr lang="en-US" sz="4800" b="1" dirty="0">
              <a:solidFill>
                <a:srgbClr val="004176"/>
              </a:solidFill>
              <a:latin typeface="Helvetica"/>
              <a:cs typeface="Helvetica"/>
            </a:endParaRPr>
          </a:p>
        </p:txBody>
      </p:sp>
    </p:spTree>
    <p:extLst>
      <p:ext uri="{BB962C8B-B14F-4D97-AF65-F5344CB8AC3E}">
        <p14:creationId xmlns:p14="http://schemas.microsoft.com/office/powerpoint/2010/main" val="29917652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The Patrol Leaders’ Council (PLC)</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What </a:t>
            </a:r>
            <a:r>
              <a:rPr lang="en-US" dirty="0">
                <a:latin typeface="Helvetica" charset="0"/>
              </a:rPr>
              <a:t>is the PLC?</a:t>
            </a:r>
          </a:p>
          <a:p>
            <a:pPr eaLnBrk="1" hangingPunct="1">
              <a:spcBef>
                <a:spcPts val="0"/>
              </a:spcBef>
              <a:spcAft>
                <a:spcPts val="1800"/>
              </a:spcAft>
            </a:pPr>
            <a:r>
              <a:rPr lang="en-US" dirty="0" smtClean="0">
                <a:latin typeface="Helvetica" charset="0"/>
              </a:rPr>
              <a:t>Who are members of the PLC? </a:t>
            </a:r>
          </a:p>
          <a:p>
            <a:pPr eaLnBrk="1" hangingPunct="1">
              <a:spcBef>
                <a:spcPts val="0"/>
              </a:spcBef>
              <a:spcAft>
                <a:spcPts val="1800"/>
              </a:spcAft>
            </a:pPr>
            <a:r>
              <a:rPr lang="en-US" dirty="0" smtClean="0">
                <a:latin typeface="Helvetica" charset="0"/>
              </a:rPr>
              <a:t>How </a:t>
            </a:r>
            <a:r>
              <a:rPr lang="en-US" dirty="0">
                <a:latin typeface="Helvetica" charset="0"/>
              </a:rPr>
              <a:t>often does it meet and what does it do?</a:t>
            </a:r>
          </a:p>
          <a:p>
            <a:pPr eaLnBrk="1" hangingPunct="1">
              <a:spcBef>
                <a:spcPts val="0"/>
              </a:spcBef>
              <a:spcAft>
                <a:spcPts val="1800"/>
              </a:spcAft>
            </a:pPr>
            <a:r>
              <a:rPr lang="en-US" dirty="0" smtClean="0">
                <a:latin typeface="Helvetica" charset="0"/>
              </a:rPr>
              <a:t>How </a:t>
            </a:r>
            <a:r>
              <a:rPr lang="en-US" dirty="0">
                <a:latin typeface="Helvetica" charset="0"/>
              </a:rPr>
              <a:t>are the meetings run?</a:t>
            </a:r>
          </a:p>
          <a:p>
            <a:pPr eaLnBrk="1" hangingPunct="1">
              <a:spcBef>
                <a:spcPts val="0"/>
              </a:spcBef>
              <a:spcAft>
                <a:spcPts val="1800"/>
              </a:spcAft>
            </a:pPr>
            <a:r>
              <a:rPr lang="en-US" dirty="0">
                <a:latin typeface="Helvetica" charset="0"/>
              </a:rPr>
              <a:t>How does the troop find out what was discussed at PLC meetings</a:t>
            </a:r>
            <a:r>
              <a:rPr lang="en-US" dirty="0" smtClean="0">
                <a:latin typeface="Helvetica" charset="0"/>
              </a:rPr>
              <a:t>?</a:t>
            </a: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29</a:t>
            </a:fld>
            <a:endParaRPr lang="en-US" sz="1000">
              <a:solidFill>
                <a:srgbClr val="95B3D7"/>
              </a:solidFill>
              <a:latin typeface="Helvetica" charset="0"/>
            </a:endParaRPr>
          </a:p>
        </p:txBody>
      </p:sp>
    </p:spTree>
    <p:extLst>
      <p:ext uri="{BB962C8B-B14F-4D97-AF65-F5344CB8AC3E}">
        <p14:creationId xmlns:p14="http://schemas.microsoft.com/office/powerpoint/2010/main" val="30335582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566863" y="274638"/>
            <a:ext cx="7452763" cy="1143000"/>
          </a:xfrm>
        </p:spPr>
        <p:txBody>
          <a:bodyPr/>
          <a:lstStyle/>
          <a:p>
            <a:pPr eaLnBrk="1" hangingPunct="1"/>
            <a:r>
              <a:rPr lang="en-US" dirty="0" smtClean="0">
                <a:latin typeface="Helvetica" charset="0"/>
              </a:rPr>
              <a:t>ILST Schedule</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buNone/>
            </a:pPr>
            <a:r>
              <a:rPr lang="en-US" sz="1600" dirty="0" smtClean="0">
                <a:latin typeface="Helvetica" charset="0"/>
              </a:rPr>
              <a:t>Friday, </a:t>
            </a:r>
            <a:r>
              <a:rPr lang="en-US" sz="1600" dirty="0" smtClean="0">
                <a:solidFill>
                  <a:srgbClr val="FF0000"/>
                </a:solidFill>
                <a:latin typeface="Helvetica" charset="0"/>
              </a:rPr>
              <a:t>DD MMM</a:t>
            </a:r>
            <a:endParaRPr lang="en-US" sz="1600" b="0" dirty="0" smtClean="0">
              <a:solidFill>
                <a:srgbClr val="FF0000"/>
              </a:solidFill>
              <a:latin typeface="Helvetica" charset="0"/>
            </a:endParaRPr>
          </a:p>
          <a:p>
            <a:pPr eaLnBrk="1" hangingPunct="1">
              <a:buNone/>
            </a:pPr>
            <a:r>
              <a:rPr lang="en-US" sz="1600" b="0" dirty="0">
                <a:latin typeface="Helvetica" charset="0"/>
              </a:rPr>
              <a:t>	</a:t>
            </a:r>
            <a:r>
              <a:rPr lang="en-US" sz="1600" b="0" dirty="0" smtClean="0">
                <a:latin typeface="Helvetica" charset="0"/>
              </a:rPr>
              <a:t>1800-1900	Dinner </a:t>
            </a:r>
            <a:r>
              <a:rPr lang="en-US" sz="1600" b="0" dirty="0" smtClean="0">
                <a:solidFill>
                  <a:srgbClr val="FF0000"/>
                </a:solidFill>
                <a:latin typeface="Helvetica" charset="0"/>
              </a:rPr>
              <a:t>&lt;possibly a campfire if conducting on a campout&gt;</a:t>
            </a:r>
          </a:p>
          <a:p>
            <a:pPr eaLnBrk="1" hangingPunct="1">
              <a:buNone/>
            </a:pPr>
            <a:r>
              <a:rPr lang="en-US" sz="1600" b="0" dirty="0">
                <a:latin typeface="Helvetica" charset="0"/>
              </a:rPr>
              <a:t>	</a:t>
            </a:r>
            <a:r>
              <a:rPr lang="en-US" sz="1600" b="0" dirty="0" smtClean="0">
                <a:latin typeface="Helvetica" charset="0"/>
              </a:rPr>
              <a:t>1900-2000 Module 1</a:t>
            </a:r>
          </a:p>
          <a:p>
            <a:pPr eaLnBrk="1" hangingPunct="1">
              <a:buNone/>
            </a:pPr>
            <a:r>
              <a:rPr lang="en-US" sz="1600" b="0" dirty="0">
                <a:latin typeface="Helvetica" charset="0"/>
              </a:rPr>
              <a:t>	</a:t>
            </a:r>
            <a:r>
              <a:rPr lang="en-US" sz="1600" b="0" dirty="0" smtClean="0">
                <a:latin typeface="Helvetica" charset="0"/>
              </a:rPr>
              <a:t>2000-2200	</a:t>
            </a:r>
            <a:r>
              <a:rPr lang="en-US" sz="1600" b="0" dirty="0" smtClean="0">
                <a:solidFill>
                  <a:srgbClr val="FF0000"/>
                </a:solidFill>
                <a:latin typeface="Helvetica" charset="0"/>
              </a:rPr>
              <a:t>&lt;insert fellowship opportunity</a:t>
            </a:r>
            <a:r>
              <a:rPr lang="is-IS" sz="1600" b="0" dirty="0">
                <a:solidFill>
                  <a:srgbClr val="FF0000"/>
                </a:solidFill>
                <a:latin typeface="Helvetica" charset="0"/>
              </a:rPr>
              <a:t> </a:t>
            </a:r>
            <a:r>
              <a:rPr lang="is-IS" sz="1600" b="0" dirty="0" smtClean="0">
                <a:solidFill>
                  <a:srgbClr val="FF0000"/>
                </a:solidFill>
                <a:latin typeface="Helvetica" charset="0"/>
              </a:rPr>
              <a:t>- movie, cracker barrel, etc.&gt;</a:t>
            </a:r>
            <a:endParaRPr lang="en-US" sz="1600" b="0" dirty="0" smtClean="0">
              <a:solidFill>
                <a:srgbClr val="FF0000"/>
              </a:solidFill>
              <a:latin typeface="Helvetica" charset="0"/>
            </a:endParaRPr>
          </a:p>
          <a:p>
            <a:pPr eaLnBrk="1" hangingPunct="1">
              <a:buNone/>
            </a:pPr>
            <a:endParaRPr lang="en-US" sz="1600" b="0" dirty="0" smtClean="0">
              <a:latin typeface="Helvetica" charset="0"/>
            </a:endParaRPr>
          </a:p>
          <a:p>
            <a:pPr eaLnBrk="1" hangingPunct="1">
              <a:buNone/>
            </a:pPr>
            <a:r>
              <a:rPr lang="en-US" sz="1600" dirty="0" smtClean="0">
                <a:latin typeface="Helvetica" charset="0"/>
              </a:rPr>
              <a:t>Saturday, </a:t>
            </a:r>
            <a:r>
              <a:rPr lang="en-US" sz="1600" dirty="0" smtClean="0">
                <a:solidFill>
                  <a:srgbClr val="FF0000"/>
                </a:solidFill>
                <a:latin typeface="Helvetica" charset="0"/>
              </a:rPr>
              <a:t>DD MMM</a:t>
            </a:r>
          </a:p>
          <a:p>
            <a:pPr eaLnBrk="1" hangingPunct="1">
              <a:buNone/>
            </a:pPr>
            <a:r>
              <a:rPr lang="en-US" sz="1600" b="0" dirty="0">
                <a:latin typeface="Helvetica" charset="0"/>
              </a:rPr>
              <a:t>	</a:t>
            </a:r>
            <a:r>
              <a:rPr lang="en-US" sz="1600" b="0" dirty="0" smtClean="0">
                <a:latin typeface="Helvetica" charset="0"/>
              </a:rPr>
              <a:t>0800-0900	Breakfast &amp; Area Clean-Up</a:t>
            </a:r>
          </a:p>
          <a:p>
            <a:pPr eaLnBrk="1" hangingPunct="1">
              <a:buNone/>
            </a:pPr>
            <a:r>
              <a:rPr lang="en-US" sz="1600" b="0" dirty="0">
                <a:latin typeface="Helvetica" charset="0"/>
              </a:rPr>
              <a:t>	</a:t>
            </a:r>
            <a:r>
              <a:rPr lang="en-US" sz="1600" b="0" dirty="0" smtClean="0">
                <a:latin typeface="Helvetica" charset="0"/>
              </a:rPr>
              <a:t>0900-1000	Module 2</a:t>
            </a:r>
          </a:p>
          <a:p>
            <a:pPr eaLnBrk="1" hangingPunct="1">
              <a:buNone/>
            </a:pPr>
            <a:r>
              <a:rPr lang="en-US" sz="1600" b="0" dirty="0" smtClean="0">
                <a:latin typeface="Helvetica" charset="0"/>
              </a:rPr>
              <a:t>	1000-1100	Module 3</a:t>
            </a: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3</a:t>
            </a:fld>
            <a:endParaRPr lang="en-US" sz="1000">
              <a:solidFill>
                <a:srgbClr val="95B3D7"/>
              </a:solidFill>
              <a:latin typeface="Helvetica" charset="0"/>
            </a:endParaRPr>
          </a:p>
        </p:txBody>
      </p:sp>
      <p:sp>
        <p:nvSpPr>
          <p:cNvPr id="5" name="Rectangle 4"/>
          <p:cNvSpPr/>
          <p:nvPr/>
        </p:nvSpPr>
        <p:spPr>
          <a:xfrm rot="20405088">
            <a:off x="6335413" y="432601"/>
            <a:ext cx="2653475" cy="646331"/>
          </a:xfrm>
          <a:prstGeom prst="rect">
            <a:avLst/>
          </a:prstGeom>
          <a:solidFill>
            <a:srgbClr val="FFFF00"/>
          </a:solidFill>
        </p:spPr>
        <p:txBody>
          <a:bodyPr wrap="square">
            <a:spAutoFit/>
          </a:bodyPr>
          <a:lstStyle/>
          <a:p>
            <a:pPr eaLnBrk="1" hangingPunct="1">
              <a:buNone/>
            </a:pPr>
            <a:r>
              <a:rPr lang="en-US" dirty="0" smtClean="0">
                <a:solidFill>
                  <a:srgbClr val="FF0000"/>
                </a:solidFill>
                <a:latin typeface="Helvetica" charset="0"/>
              </a:rPr>
              <a:t>&lt; modify as appropriate for your Schedule &gt;</a:t>
            </a:r>
            <a:endParaRPr lang="en-US" dirty="0">
              <a:solidFill>
                <a:srgbClr val="FF0000"/>
              </a:solidFill>
              <a:latin typeface="Helvetica" charset="0"/>
            </a:endParaRPr>
          </a:p>
        </p:txBody>
      </p:sp>
    </p:spTree>
    <p:extLst>
      <p:ext uri="{BB962C8B-B14F-4D97-AF65-F5344CB8AC3E}">
        <p14:creationId xmlns:p14="http://schemas.microsoft.com/office/powerpoint/2010/main" val="13379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43249" y="3006521"/>
            <a:ext cx="2857501" cy="2525438"/>
          </a:xfrm>
          <a:prstGeom prst="rect">
            <a:avLst/>
          </a:prstGeom>
          <a:effectLst>
            <a:outerShdw blurRad="50800" dist="38100" dir="2700000" algn="tl" rotWithShape="0">
              <a:prstClr val="black">
                <a:alpha val="40000"/>
              </a:prstClr>
            </a:outerShdw>
          </a:effectLst>
        </p:spPr>
      </p:pic>
      <p:sp>
        <p:nvSpPr>
          <p:cNvPr id="133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74BD4DC2-0616-7140-9B28-53F985E39216}" type="slidenum">
              <a:rPr lang="en-US" sz="1000">
                <a:solidFill>
                  <a:srgbClr val="95B3D7"/>
                </a:solidFill>
                <a:latin typeface="Helvetica" charset="0"/>
              </a:rPr>
              <a:pPr eaLnBrk="1" hangingPunct="1"/>
              <a:t>30</a:t>
            </a:fld>
            <a:endParaRPr lang="en-US" sz="1000">
              <a:solidFill>
                <a:srgbClr val="95B3D7"/>
              </a:solidFill>
              <a:latin typeface="Helvetica" charset="0"/>
            </a:endParaRPr>
          </a:p>
        </p:txBody>
      </p:sp>
      <p:sp>
        <p:nvSpPr>
          <p:cNvPr id="2" name="TextBox 1"/>
          <p:cNvSpPr txBox="1"/>
          <p:nvPr/>
        </p:nvSpPr>
        <p:spPr>
          <a:xfrm>
            <a:off x="2632410" y="1250261"/>
            <a:ext cx="3879187" cy="1569660"/>
          </a:xfrm>
          <a:prstGeom prst="rect">
            <a:avLst/>
          </a:prstGeom>
          <a:noFill/>
        </p:spPr>
        <p:txBody>
          <a:bodyPr wrap="none" rtlCol="0">
            <a:spAutoFit/>
          </a:bodyPr>
          <a:lstStyle/>
          <a:p>
            <a:pPr algn="ctr"/>
            <a:r>
              <a:rPr lang="en-US" sz="4800" b="1" dirty="0" smtClean="0">
                <a:solidFill>
                  <a:srgbClr val="004176"/>
                </a:solidFill>
                <a:latin typeface="Helvetica"/>
                <a:cs typeface="Helvetica"/>
              </a:rPr>
              <a:t>Game:</a:t>
            </a:r>
          </a:p>
          <a:p>
            <a:pPr algn="ctr"/>
            <a:r>
              <a:rPr lang="en-US" sz="4800" b="1" dirty="0" smtClean="0">
                <a:solidFill>
                  <a:srgbClr val="004176"/>
                </a:solidFill>
                <a:latin typeface="Helvetica"/>
                <a:cs typeface="Helvetica"/>
              </a:rPr>
              <a:t>Helium Stick</a:t>
            </a:r>
            <a:endParaRPr lang="en-US" sz="4800" b="1" dirty="0">
              <a:solidFill>
                <a:srgbClr val="004176"/>
              </a:solidFill>
              <a:latin typeface="Helvetica"/>
              <a:cs typeface="Helvetica"/>
            </a:endParaRPr>
          </a:p>
        </p:txBody>
      </p:sp>
    </p:spTree>
    <p:extLst>
      <p:ext uri="{BB962C8B-B14F-4D97-AF65-F5344CB8AC3E}">
        <p14:creationId xmlns:p14="http://schemas.microsoft.com/office/powerpoint/2010/main" val="20672055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Principles</a:t>
            </a:r>
            <a:endParaRPr lang="en-US" dirty="0"/>
          </a:p>
        </p:txBody>
      </p:sp>
      <p:sp>
        <p:nvSpPr>
          <p:cNvPr id="3" name="Content Placeholder 2"/>
          <p:cNvSpPr>
            <a:spLocks noGrp="1"/>
          </p:cNvSpPr>
          <p:nvPr>
            <p:ph idx="1"/>
          </p:nvPr>
        </p:nvSpPr>
        <p:spPr/>
        <p:txBody>
          <a:bodyPr/>
          <a:lstStyle/>
          <a:p>
            <a:r>
              <a:rPr lang="en-US" dirty="0"/>
              <a:t>Just as adult leaders must step back and enable Scout leaders </a:t>
            </a:r>
            <a:r>
              <a:rPr lang="en-US" dirty="0" smtClean="0"/>
              <a:t>to lead </a:t>
            </a:r>
            <a:r>
              <a:rPr lang="en-US" dirty="0"/>
              <a:t>the troop, senior youth leaders must work with, train, and encourage others in the troop </a:t>
            </a:r>
            <a:r>
              <a:rPr lang="en-US" dirty="0" smtClean="0"/>
              <a:t>to fulfill </a:t>
            </a:r>
            <a:r>
              <a:rPr lang="en-US" dirty="0"/>
              <a:t>their roles and practice their own leadership skills</a:t>
            </a:r>
            <a:r>
              <a:rPr lang="en-US" dirty="0" smtClean="0"/>
              <a:t>.</a:t>
            </a:r>
          </a:p>
          <a:p>
            <a:endParaRPr lang="en-US" dirty="0"/>
          </a:p>
          <a:p>
            <a:r>
              <a:rPr lang="en-US" dirty="0" smtClean="0"/>
              <a:t>Let’s define leadership</a:t>
            </a:r>
            <a:r>
              <a:rPr lang="is-IS" dirty="0" smtClean="0"/>
              <a:t>…</a:t>
            </a:r>
            <a:endParaRPr lang="en-US" dirty="0"/>
          </a:p>
        </p:txBody>
      </p:sp>
      <p:sp>
        <p:nvSpPr>
          <p:cNvPr id="4" name="Slide Number Placeholder 3"/>
          <p:cNvSpPr>
            <a:spLocks noGrp="1"/>
          </p:cNvSpPr>
          <p:nvPr>
            <p:ph type="sldNum" sz="quarter" idx="10"/>
          </p:nvPr>
        </p:nvSpPr>
        <p:spPr/>
        <p:txBody>
          <a:bodyPr/>
          <a:lstStyle/>
          <a:p>
            <a:pPr>
              <a:defRPr/>
            </a:pPr>
            <a:fld id="{B6CB32E5-55FE-4C4E-AB42-1BB7BDAB2294}" type="slidenum">
              <a:rPr lang="en-US" smtClean="0"/>
              <a:pPr>
                <a:defRPr/>
              </a:pPr>
              <a:t>31</a:t>
            </a:fld>
            <a:endParaRPr lang="en-US"/>
          </a:p>
        </p:txBody>
      </p:sp>
    </p:spTree>
    <p:extLst>
      <p:ext uri="{BB962C8B-B14F-4D97-AF65-F5344CB8AC3E}">
        <p14:creationId xmlns:p14="http://schemas.microsoft.com/office/powerpoint/2010/main" val="423129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Leadership Tips</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sz="1600" dirty="0">
                <a:latin typeface="Helvetica" charset="0"/>
              </a:rPr>
              <a:t>Keep your word. </a:t>
            </a:r>
            <a:r>
              <a:rPr lang="en-US" sz="1600" b="0" dirty="0">
                <a:latin typeface="Helvetica" charset="0"/>
              </a:rPr>
              <a:t>Don't make promises you can't keep. </a:t>
            </a:r>
          </a:p>
          <a:p>
            <a:pPr eaLnBrk="1" hangingPunct="1">
              <a:spcBef>
                <a:spcPts val="0"/>
              </a:spcBef>
              <a:spcAft>
                <a:spcPts val="1800"/>
              </a:spcAft>
            </a:pPr>
            <a:r>
              <a:rPr lang="en-US" sz="1600" dirty="0">
                <a:latin typeface="Helvetica" charset="0"/>
              </a:rPr>
              <a:t>Be fair to all. </a:t>
            </a:r>
            <a:r>
              <a:rPr lang="en-US" sz="1600" b="0" dirty="0">
                <a:latin typeface="Helvetica" charset="0"/>
              </a:rPr>
              <a:t>A good leader shows no favorites. Don't allow friendships to keep you from being fair to all members of your troop or patrol. </a:t>
            </a:r>
          </a:p>
          <a:p>
            <a:pPr eaLnBrk="1" hangingPunct="1">
              <a:spcBef>
                <a:spcPts val="0"/>
              </a:spcBef>
              <a:spcAft>
                <a:spcPts val="1800"/>
              </a:spcAft>
            </a:pPr>
            <a:r>
              <a:rPr lang="en-US" sz="1600" dirty="0">
                <a:latin typeface="Helvetica" charset="0"/>
              </a:rPr>
              <a:t>Be a good communicator. </a:t>
            </a:r>
            <a:r>
              <a:rPr lang="en-US" sz="1600" b="0" dirty="0">
                <a:latin typeface="Helvetica" charset="0"/>
              </a:rPr>
              <a:t>You don't need a commanding voice to be a good leader, but you must be willing to step out front with an effective "Let's go." A good leader knows how to get and give information so that everyone understands what's happening. </a:t>
            </a:r>
            <a:endParaRPr lang="en-US" sz="1600" b="0" dirty="0" smtClean="0">
              <a:latin typeface="Helvetica" charset="0"/>
            </a:endParaRPr>
          </a:p>
          <a:p>
            <a:pPr eaLnBrk="1" hangingPunct="1">
              <a:spcBef>
                <a:spcPts val="0"/>
              </a:spcBef>
              <a:spcAft>
                <a:spcPts val="1800"/>
              </a:spcAft>
            </a:pPr>
            <a:r>
              <a:rPr lang="en-US" sz="1600" dirty="0" smtClean="0">
                <a:latin typeface="Helvetica" charset="0"/>
              </a:rPr>
              <a:t>Be willing to accept ideas from other people</a:t>
            </a:r>
            <a:r>
              <a:rPr lang="en-US" sz="1600" b="0" dirty="0" smtClean="0">
                <a:latin typeface="Helvetica" charset="0"/>
              </a:rPr>
              <a:t>. It encourages other youth leaders to offer suggestions and ideas you may not have thought of.</a:t>
            </a:r>
          </a:p>
          <a:p>
            <a:pPr eaLnBrk="1" hangingPunct="1">
              <a:spcBef>
                <a:spcPts val="0"/>
              </a:spcBef>
              <a:spcAft>
                <a:spcPts val="1800"/>
              </a:spcAft>
            </a:pPr>
            <a:r>
              <a:rPr lang="en-US" sz="1600" dirty="0">
                <a:latin typeface="Helvetica" charset="0"/>
              </a:rPr>
              <a:t>Be flexible. </a:t>
            </a:r>
            <a:r>
              <a:rPr lang="en-US" sz="1600" b="0" dirty="0">
                <a:latin typeface="Helvetica" charset="0"/>
              </a:rPr>
              <a:t>Not everything goes as planned. Be prepared to shift to "Plan B" when "Plan A" doesn't work. Think about "Plan C</a:t>
            </a:r>
            <a:r>
              <a:rPr lang="en-US" sz="1600" b="0" dirty="0" smtClean="0">
                <a:latin typeface="Helvetica" charset="0"/>
              </a:rPr>
              <a:t>.” </a:t>
            </a:r>
            <a:endParaRPr lang="en-US" sz="1600" b="0" dirty="0">
              <a:latin typeface="Helvetica" charset="0"/>
            </a:endParaRPr>
          </a:p>
          <a:p>
            <a:pPr eaLnBrk="1" hangingPunct="1">
              <a:spcBef>
                <a:spcPts val="0"/>
              </a:spcBef>
              <a:spcAft>
                <a:spcPts val="1800"/>
              </a:spcAft>
            </a:pPr>
            <a:r>
              <a:rPr lang="en-US" sz="1600" dirty="0" smtClean="0">
                <a:latin typeface="Helvetica" charset="0"/>
              </a:rPr>
              <a:t>Be </a:t>
            </a:r>
            <a:r>
              <a:rPr lang="en-US" sz="1600" dirty="0">
                <a:latin typeface="Helvetica" charset="0"/>
              </a:rPr>
              <a:t>organized. </a:t>
            </a:r>
            <a:r>
              <a:rPr lang="en-US" sz="1600" b="0" dirty="0">
                <a:latin typeface="Helvetica" charset="0"/>
              </a:rPr>
              <a:t>The time you spend planning will be repaid many times over. </a:t>
            </a: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32</a:t>
            </a:fld>
            <a:endParaRPr lang="en-US" sz="1000">
              <a:solidFill>
                <a:srgbClr val="95B3D7"/>
              </a:solidFill>
              <a:latin typeface="Helvetica" charset="0"/>
            </a:endParaRPr>
          </a:p>
        </p:txBody>
      </p:sp>
    </p:spTree>
    <p:extLst>
      <p:ext uri="{BB962C8B-B14F-4D97-AF65-F5344CB8AC3E}">
        <p14:creationId xmlns:p14="http://schemas.microsoft.com/office/powerpoint/2010/main" val="405976228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Leadership Tips</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sz="1600" dirty="0" smtClean="0">
                <a:latin typeface="Helvetica" charset="0"/>
              </a:rPr>
              <a:t>Delegate</a:t>
            </a:r>
            <a:r>
              <a:rPr lang="en-US" sz="1600" dirty="0">
                <a:latin typeface="Helvetica" charset="0"/>
              </a:rPr>
              <a:t>. </a:t>
            </a:r>
            <a:r>
              <a:rPr lang="en-US" sz="1600" b="0" dirty="0">
                <a:latin typeface="Helvetica" charset="0"/>
              </a:rPr>
              <a:t>Some leaders assume that the task will not get done unless they do it themselves. Most people like to be challenged with a task. Empower your team members to do things they have never tried. </a:t>
            </a:r>
            <a:endParaRPr lang="en-US" sz="1600" b="0" dirty="0" smtClean="0">
              <a:latin typeface="Helvetica" charset="0"/>
            </a:endParaRPr>
          </a:p>
          <a:p>
            <a:pPr eaLnBrk="1" hangingPunct="1">
              <a:spcBef>
                <a:spcPts val="0"/>
              </a:spcBef>
              <a:spcAft>
                <a:spcPts val="1800"/>
              </a:spcAft>
            </a:pPr>
            <a:r>
              <a:rPr lang="en-US" sz="1600" dirty="0">
                <a:latin typeface="Helvetica" charset="0"/>
              </a:rPr>
              <a:t>Follow up. </a:t>
            </a:r>
            <a:r>
              <a:rPr lang="en-US" sz="1600" b="0" dirty="0">
                <a:latin typeface="Helvetica" charset="0"/>
              </a:rPr>
              <a:t>When people are given assignments, follow up at appropriate times </a:t>
            </a:r>
            <a:r>
              <a:rPr lang="en-US" sz="1600" b="0" dirty="0" smtClean="0">
                <a:latin typeface="Helvetica" charset="0"/>
              </a:rPr>
              <a:t>to make </a:t>
            </a:r>
            <a:r>
              <a:rPr lang="en-US" sz="1600" b="0" dirty="0">
                <a:latin typeface="Helvetica" charset="0"/>
              </a:rPr>
              <a:t>sure they haven’t forgotten what they are supposed to do and when.</a:t>
            </a:r>
          </a:p>
          <a:p>
            <a:pPr eaLnBrk="1" hangingPunct="1">
              <a:spcBef>
                <a:spcPts val="0"/>
              </a:spcBef>
              <a:spcAft>
                <a:spcPts val="1800"/>
              </a:spcAft>
            </a:pPr>
            <a:r>
              <a:rPr lang="en-US" sz="1600" dirty="0" smtClean="0">
                <a:latin typeface="Helvetica" charset="0"/>
              </a:rPr>
              <a:t>Set </a:t>
            </a:r>
            <a:r>
              <a:rPr lang="en-US" sz="1600" dirty="0">
                <a:latin typeface="Helvetica" charset="0"/>
              </a:rPr>
              <a:t>an example. </a:t>
            </a:r>
            <a:r>
              <a:rPr lang="en-US" sz="1600" b="0" dirty="0">
                <a:latin typeface="Helvetica" charset="0"/>
              </a:rPr>
              <a:t>The most important thing you can do is lead by example. Whatever you do, your troop members are likely to do the same. A cheerful attitude can keep everyone's spirits up. </a:t>
            </a:r>
          </a:p>
          <a:p>
            <a:pPr eaLnBrk="1" hangingPunct="1">
              <a:spcBef>
                <a:spcPts val="0"/>
              </a:spcBef>
              <a:spcAft>
                <a:spcPts val="1800"/>
              </a:spcAft>
            </a:pPr>
            <a:r>
              <a:rPr lang="en-US" sz="1600" dirty="0" smtClean="0">
                <a:latin typeface="Helvetica" charset="0"/>
              </a:rPr>
              <a:t>Be </a:t>
            </a:r>
            <a:r>
              <a:rPr lang="en-US" sz="1600" dirty="0">
                <a:latin typeface="Helvetica" charset="0"/>
              </a:rPr>
              <a:t>consistent. </a:t>
            </a:r>
            <a:r>
              <a:rPr lang="en-US" sz="1600" b="0" dirty="0">
                <a:latin typeface="Helvetica" charset="0"/>
              </a:rPr>
              <a:t>Nothing is more confusing than a leader who acts one way one moment and another way a short time later. If your troop knows what to expect from you, they will more likely respond positively to your leadership. </a:t>
            </a:r>
          </a:p>
          <a:p>
            <a:pPr eaLnBrk="1" hangingPunct="1">
              <a:spcBef>
                <a:spcPts val="0"/>
              </a:spcBef>
              <a:spcAft>
                <a:spcPts val="1800"/>
              </a:spcAft>
            </a:pPr>
            <a:r>
              <a:rPr lang="en-US" sz="1600" dirty="0">
                <a:latin typeface="Helvetica" charset="0"/>
              </a:rPr>
              <a:t>Give praise. </a:t>
            </a:r>
            <a:r>
              <a:rPr lang="en-US" sz="1600" b="0" dirty="0">
                <a:latin typeface="Helvetica" charset="0"/>
              </a:rPr>
              <a:t>The best way to get credit is to give it away. Often a "nice job" is all the praise necessary to make a Scout feel he is contributing to the efforts of the troop. </a:t>
            </a: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33</a:t>
            </a:fld>
            <a:endParaRPr lang="en-US" sz="1000">
              <a:solidFill>
                <a:srgbClr val="95B3D7"/>
              </a:solidFill>
              <a:latin typeface="Helvetica" charset="0"/>
            </a:endParaRPr>
          </a:p>
        </p:txBody>
      </p:sp>
    </p:spTree>
    <p:extLst>
      <p:ext uri="{BB962C8B-B14F-4D97-AF65-F5344CB8AC3E}">
        <p14:creationId xmlns:p14="http://schemas.microsoft.com/office/powerpoint/2010/main" val="424642700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Leadership Tips</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sz="1600" dirty="0" smtClean="0">
                <a:latin typeface="Helvetica" charset="0"/>
              </a:rPr>
              <a:t>Ask </a:t>
            </a:r>
            <a:r>
              <a:rPr lang="en-US" sz="1600" dirty="0">
                <a:latin typeface="Helvetica" charset="0"/>
              </a:rPr>
              <a:t>for help. </a:t>
            </a:r>
            <a:r>
              <a:rPr lang="en-US" sz="1600" b="0" dirty="0">
                <a:latin typeface="Helvetica" charset="0"/>
              </a:rPr>
              <a:t>Don't be embarrassed to ask for help. You have many resources at your disposal. When confronted with a situation you don't know how to handle, ask someone with more experience for some advice and </a:t>
            </a:r>
            <a:r>
              <a:rPr lang="en-US" sz="1600" b="0" dirty="0" smtClean="0">
                <a:latin typeface="Helvetica" charset="0"/>
              </a:rPr>
              <a:t>direction. </a:t>
            </a:r>
          </a:p>
          <a:p>
            <a:pPr eaLnBrk="1" hangingPunct="1">
              <a:spcBef>
                <a:spcPts val="0"/>
              </a:spcBef>
              <a:spcAft>
                <a:spcPts val="1800"/>
              </a:spcAft>
            </a:pPr>
            <a:r>
              <a:rPr lang="en-US" sz="1600" dirty="0" smtClean="0">
                <a:latin typeface="Helvetica" charset="0"/>
              </a:rPr>
              <a:t>Criticize in Private</a:t>
            </a:r>
            <a:r>
              <a:rPr lang="en-US" sz="1600" dirty="0">
                <a:latin typeface="Helvetica" charset="0"/>
              </a:rPr>
              <a:t>. </a:t>
            </a:r>
            <a:r>
              <a:rPr lang="en-US" sz="1600" b="0" dirty="0">
                <a:latin typeface="Helvetica" charset="0"/>
              </a:rPr>
              <a:t>There will be times when you must provide a Scout with </a:t>
            </a:r>
            <a:r>
              <a:rPr lang="en-US" sz="1600" b="0" dirty="0" smtClean="0">
                <a:latin typeface="Helvetica" charset="0"/>
              </a:rPr>
              <a:t>critical feedback</a:t>
            </a:r>
            <a:r>
              <a:rPr lang="en-US" sz="1600" b="0" dirty="0">
                <a:latin typeface="Helvetica" charset="0"/>
              </a:rPr>
              <a:t>. Pull the Scout aside and quietly explain what could be done better. </a:t>
            </a:r>
            <a:r>
              <a:rPr lang="en-US" sz="1600" b="0" dirty="0" smtClean="0">
                <a:latin typeface="Helvetica" charset="0"/>
              </a:rPr>
              <a:t>Add suggestion </a:t>
            </a:r>
            <a:r>
              <a:rPr lang="en-US" sz="1600" b="0" dirty="0">
                <a:latin typeface="Helvetica" charset="0"/>
              </a:rPr>
              <a:t>on how it should be done correctly.</a:t>
            </a:r>
            <a:endParaRPr lang="en-US" sz="1600" b="0" dirty="0" smtClean="0">
              <a:latin typeface="Helvetica" charset="0"/>
            </a:endParaRPr>
          </a:p>
          <a:p>
            <a:pPr eaLnBrk="1" hangingPunct="1">
              <a:spcBef>
                <a:spcPts val="0"/>
              </a:spcBef>
              <a:spcAft>
                <a:spcPts val="1800"/>
              </a:spcAft>
            </a:pPr>
            <a:r>
              <a:rPr lang="en-US" sz="1600" dirty="0" smtClean="0">
                <a:latin typeface="Helvetica" charset="0"/>
              </a:rPr>
              <a:t>Accept Criticism as a Gift</a:t>
            </a:r>
            <a:r>
              <a:rPr lang="en-US" sz="1600" dirty="0">
                <a:latin typeface="Helvetica" charset="0"/>
              </a:rPr>
              <a:t>. </a:t>
            </a:r>
            <a:r>
              <a:rPr lang="en-US" sz="1600" b="0" dirty="0">
                <a:latin typeface="Helvetica" charset="0"/>
              </a:rPr>
              <a:t>Criticism, when offered and </a:t>
            </a:r>
            <a:r>
              <a:rPr lang="en-US" sz="1600" b="0" dirty="0" smtClean="0">
                <a:latin typeface="Helvetica" charset="0"/>
              </a:rPr>
              <a:t>received properly</a:t>
            </a:r>
            <a:r>
              <a:rPr lang="en-US" sz="1600" b="0" dirty="0">
                <a:latin typeface="Helvetica" charset="0"/>
              </a:rPr>
              <a:t>, can give you ideas for performing your role better. Being open to </a:t>
            </a:r>
            <a:r>
              <a:rPr lang="en-US" sz="1600" b="0" dirty="0" smtClean="0">
                <a:latin typeface="Helvetica" charset="0"/>
              </a:rPr>
              <a:t>suggestions and </a:t>
            </a:r>
            <a:r>
              <a:rPr lang="en-US" sz="1600" b="0" dirty="0">
                <a:latin typeface="Helvetica" charset="0"/>
              </a:rPr>
              <a:t>adopting those that will benefit your troop are signs of a good leader.</a:t>
            </a:r>
            <a:endParaRPr lang="en-US" sz="1600" b="0" dirty="0" smtClean="0">
              <a:latin typeface="Helvetica" charset="0"/>
            </a:endParaRPr>
          </a:p>
          <a:p>
            <a:pPr eaLnBrk="1" hangingPunct="1">
              <a:spcBef>
                <a:spcPts val="0"/>
              </a:spcBef>
              <a:spcAft>
                <a:spcPts val="1800"/>
              </a:spcAft>
            </a:pPr>
            <a:r>
              <a:rPr lang="en-US" sz="1600" dirty="0" smtClean="0">
                <a:latin typeface="Helvetica" charset="0"/>
              </a:rPr>
              <a:t>Have Fun</a:t>
            </a:r>
            <a:r>
              <a:rPr lang="en-US" sz="1600" dirty="0">
                <a:latin typeface="Helvetica" charset="0"/>
              </a:rPr>
              <a:t>. </a:t>
            </a:r>
            <a:r>
              <a:rPr lang="en-US" sz="1600" b="0" dirty="0">
                <a:latin typeface="Helvetica" charset="0"/>
              </a:rPr>
              <a:t>Most of all, have fun learning to be a leader. Your joy and enthusiasm </a:t>
            </a:r>
            <a:r>
              <a:rPr lang="en-US" sz="1600" b="0" dirty="0" smtClean="0">
                <a:latin typeface="Helvetica" charset="0"/>
              </a:rPr>
              <a:t>will spread </a:t>
            </a:r>
            <a:r>
              <a:rPr lang="en-US" sz="1600" b="0" dirty="0">
                <a:latin typeface="Helvetica" charset="0"/>
              </a:rPr>
              <a:t>to other Scouts and will help energize the activities of the troop.</a:t>
            </a: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34</a:t>
            </a:fld>
            <a:endParaRPr lang="en-US" sz="1000">
              <a:solidFill>
                <a:srgbClr val="95B3D7"/>
              </a:solidFill>
              <a:latin typeface="Helvetica" charset="0"/>
            </a:endParaRPr>
          </a:p>
        </p:txBody>
      </p:sp>
    </p:spTree>
    <p:extLst>
      <p:ext uri="{BB962C8B-B14F-4D97-AF65-F5344CB8AC3E}">
        <p14:creationId xmlns:p14="http://schemas.microsoft.com/office/powerpoint/2010/main" val="159262470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43251" y="3006521"/>
            <a:ext cx="2857500" cy="2533650"/>
          </a:xfrm>
          <a:prstGeom prst="rect">
            <a:avLst/>
          </a:prstGeom>
          <a:effectLst>
            <a:outerShdw blurRad="50800" dist="38100" dir="2700000" algn="tl" rotWithShape="0">
              <a:prstClr val="black">
                <a:alpha val="40000"/>
              </a:prstClr>
            </a:outerShdw>
          </a:effectLst>
        </p:spPr>
      </p:pic>
      <p:sp>
        <p:nvSpPr>
          <p:cNvPr id="133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74BD4DC2-0616-7140-9B28-53F985E39216}" type="slidenum">
              <a:rPr lang="en-US" sz="1000">
                <a:solidFill>
                  <a:srgbClr val="95B3D7"/>
                </a:solidFill>
                <a:latin typeface="Helvetica" charset="0"/>
              </a:rPr>
              <a:pPr eaLnBrk="1" hangingPunct="1"/>
              <a:t>35</a:t>
            </a:fld>
            <a:endParaRPr lang="en-US" sz="1000">
              <a:solidFill>
                <a:srgbClr val="95B3D7"/>
              </a:solidFill>
              <a:latin typeface="Helvetica" charset="0"/>
            </a:endParaRPr>
          </a:p>
        </p:txBody>
      </p:sp>
      <p:sp>
        <p:nvSpPr>
          <p:cNvPr id="2" name="TextBox 1"/>
          <p:cNvSpPr txBox="1"/>
          <p:nvPr/>
        </p:nvSpPr>
        <p:spPr>
          <a:xfrm>
            <a:off x="1766940" y="1250261"/>
            <a:ext cx="5610130" cy="1569660"/>
          </a:xfrm>
          <a:prstGeom prst="rect">
            <a:avLst/>
          </a:prstGeom>
          <a:noFill/>
        </p:spPr>
        <p:txBody>
          <a:bodyPr wrap="none" rtlCol="0">
            <a:spAutoFit/>
          </a:bodyPr>
          <a:lstStyle/>
          <a:p>
            <a:pPr algn="ctr"/>
            <a:r>
              <a:rPr lang="en-US" sz="4800" b="1" dirty="0" smtClean="0">
                <a:solidFill>
                  <a:srgbClr val="004176"/>
                </a:solidFill>
                <a:latin typeface="Helvetica"/>
                <a:cs typeface="Helvetica"/>
              </a:rPr>
              <a:t>Game:</a:t>
            </a:r>
          </a:p>
          <a:p>
            <a:pPr algn="ctr"/>
            <a:r>
              <a:rPr lang="en-US" sz="4800" b="1" dirty="0" smtClean="0">
                <a:solidFill>
                  <a:srgbClr val="004176"/>
                </a:solidFill>
                <a:latin typeface="Helvetica"/>
                <a:cs typeface="Helvetica"/>
              </a:rPr>
              <a:t>Willow in the Wind</a:t>
            </a:r>
            <a:endParaRPr lang="en-US" sz="4800" b="1" dirty="0">
              <a:solidFill>
                <a:srgbClr val="004176"/>
              </a:solidFill>
              <a:latin typeface="Helvetica"/>
              <a:cs typeface="Helvetica"/>
            </a:endParaRPr>
          </a:p>
        </p:txBody>
      </p:sp>
    </p:spTree>
    <p:extLst>
      <p:ext uri="{BB962C8B-B14F-4D97-AF65-F5344CB8AC3E}">
        <p14:creationId xmlns:p14="http://schemas.microsoft.com/office/powerpoint/2010/main" val="10317630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Servant Leadership</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a:latin typeface="Helvetica" charset="0"/>
              </a:rPr>
              <a:t>Choosing to Lead</a:t>
            </a:r>
          </a:p>
          <a:p>
            <a:pPr eaLnBrk="1" hangingPunct="1">
              <a:spcBef>
                <a:spcPts val="0"/>
              </a:spcBef>
              <a:spcAft>
                <a:spcPts val="1800"/>
              </a:spcAft>
            </a:pPr>
            <a:r>
              <a:rPr lang="en-US" dirty="0">
                <a:latin typeface="Helvetica" charset="0"/>
              </a:rPr>
              <a:t>Give rather than receive</a:t>
            </a:r>
          </a:p>
          <a:p>
            <a:pPr eaLnBrk="1" hangingPunct="1">
              <a:spcBef>
                <a:spcPts val="0"/>
              </a:spcBef>
              <a:spcAft>
                <a:spcPts val="1800"/>
              </a:spcAft>
            </a:pPr>
            <a:r>
              <a:rPr lang="en-US" dirty="0">
                <a:latin typeface="Helvetica" charset="0"/>
              </a:rPr>
              <a:t>Make a difference</a:t>
            </a:r>
          </a:p>
          <a:p>
            <a:pPr eaLnBrk="1" hangingPunct="1">
              <a:spcBef>
                <a:spcPts val="0"/>
              </a:spcBef>
              <a:spcAft>
                <a:spcPts val="1800"/>
              </a:spcAft>
            </a:pPr>
            <a:r>
              <a:rPr lang="en-US" dirty="0">
                <a:latin typeface="Helvetica" charset="0"/>
              </a:rPr>
              <a:t>Help others to succeed</a:t>
            </a:r>
          </a:p>
          <a:p>
            <a:pPr eaLnBrk="1" hangingPunct="1">
              <a:spcBef>
                <a:spcPts val="0"/>
              </a:spcBef>
              <a:spcAft>
                <a:spcPts val="1800"/>
              </a:spcAft>
            </a:pPr>
            <a:r>
              <a:rPr lang="en-US" dirty="0">
                <a:latin typeface="Helvetica" charset="0"/>
              </a:rPr>
              <a:t>Make the group successful</a:t>
            </a:r>
          </a:p>
          <a:p>
            <a:pPr eaLnBrk="1" hangingPunct="1">
              <a:spcBef>
                <a:spcPts val="0"/>
              </a:spcBef>
              <a:spcAft>
                <a:spcPts val="1800"/>
              </a:spcAft>
            </a:pPr>
            <a:r>
              <a:rPr lang="en-US" dirty="0">
                <a:latin typeface="Helvetica" charset="0"/>
              </a:rPr>
              <a:t>Respect for others…</a:t>
            </a:r>
            <a:r>
              <a:rPr lang="en-US" dirty="0" smtClean="0">
                <a:latin typeface="Helvetica" charset="0"/>
              </a:rPr>
              <a:t>dignity</a:t>
            </a: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36</a:t>
            </a:fld>
            <a:endParaRPr lang="en-US" sz="1000">
              <a:solidFill>
                <a:srgbClr val="95B3D7"/>
              </a:solidFill>
              <a:latin typeface="Helvetica" charset="0"/>
            </a:endParaRPr>
          </a:p>
        </p:txBody>
      </p:sp>
      <p:sp>
        <p:nvSpPr>
          <p:cNvPr id="4" name="Rounded Rectangle 3"/>
          <p:cNvSpPr/>
          <p:nvPr/>
        </p:nvSpPr>
        <p:spPr>
          <a:xfrm>
            <a:off x="5728004" y="3955838"/>
            <a:ext cx="3267354" cy="1051655"/>
          </a:xfrm>
          <a:prstGeom prst="roundRect">
            <a:avLst>
              <a:gd name="adj" fmla="val 7105"/>
            </a:avLst>
          </a:prstGeom>
          <a:solidFill>
            <a:srgbClr val="DCE6F2"/>
          </a:solidFill>
          <a:ln>
            <a:solidFill>
              <a:srgbClr val="005AA3"/>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4176"/>
                </a:solidFill>
              </a:rPr>
              <a:t>Focusing on </a:t>
            </a:r>
            <a:r>
              <a:rPr lang="en-US" dirty="0" smtClean="0">
                <a:solidFill>
                  <a:srgbClr val="004176"/>
                </a:solidFill>
              </a:rPr>
              <a:t>your fellow Scouts development and helping your Patrol </a:t>
            </a:r>
            <a:r>
              <a:rPr lang="en-US" dirty="0">
                <a:solidFill>
                  <a:srgbClr val="004176"/>
                </a:solidFill>
              </a:rPr>
              <a:t>and </a:t>
            </a:r>
            <a:r>
              <a:rPr lang="en-US" dirty="0" smtClean="0">
                <a:solidFill>
                  <a:srgbClr val="004176"/>
                </a:solidFill>
              </a:rPr>
              <a:t>Troop succeed.</a:t>
            </a:r>
            <a:endParaRPr lang="en-US" dirty="0">
              <a:solidFill>
                <a:srgbClr val="004176"/>
              </a:solidFill>
            </a:endParaRPr>
          </a:p>
        </p:txBody>
      </p:sp>
    </p:spTree>
    <p:extLst>
      <p:ext uri="{BB962C8B-B14F-4D97-AF65-F5344CB8AC3E}">
        <p14:creationId xmlns:p14="http://schemas.microsoft.com/office/powerpoint/2010/main" val="12332788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Other Leadership Styles</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Doing It All Yourself</a:t>
            </a:r>
          </a:p>
          <a:p>
            <a:pPr eaLnBrk="1" hangingPunct="1">
              <a:spcBef>
                <a:spcPts val="0"/>
              </a:spcBef>
              <a:spcAft>
                <a:spcPts val="1800"/>
              </a:spcAft>
            </a:pPr>
            <a:r>
              <a:rPr lang="en-US" dirty="0" smtClean="0">
                <a:latin typeface="Helvetica" charset="0"/>
              </a:rPr>
              <a:t>Controlling</a:t>
            </a:r>
          </a:p>
          <a:p>
            <a:pPr eaLnBrk="1" hangingPunct="1">
              <a:spcBef>
                <a:spcPts val="0"/>
              </a:spcBef>
              <a:spcAft>
                <a:spcPts val="1800"/>
              </a:spcAft>
            </a:pPr>
            <a:r>
              <a:rPr lang="en-US" dirty="0" smtClean="0">
                <a:latin typeface="Helvetica" charset="0"/>
              </a:rPr>
              <a:t>Intimidation</a:t>
            </a:r>
          </a:p>
          <a:p>
            <a:pPr eaLnBrk="1" hangingPunct="1">
              <a:spcBef>
                <a:spcPts val="0"/>
              </a:spcBef>
              <a:spcAft>
                <a:spcPts val="1800"/>
              </a:spcAft>
            </a:pPr>
            <a:r>
              <a:rPr lang="en-US" dirty="0" smtClean="0">
                <a:latin typeface="Helvetica" charset="0"/>
              </a:rPr>
              <a:t>Wanting Everyone to Like You</a:t>
            </a: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37</a:t>
            </a:fld>
            <a:endParaRPr lang="en-US" sz="1000">
              <a:solidFill>
                <a:srgbClr val="95B3D7"/>
              </a:solidFill>
              <a:latin typeface="Helvetica" charset="0"/>
            </a:endParaRPr>
          </a:p>
        </p:txBody>
      </p:sp>
    </p:spTree>
    <p:extLst>
      <p:ext uri="{BB962C8B-B14F-4D97-AF65-F5344CB8AC3E}">
        <p14:creationId xmlns:p14="http://schemas.microsoft.com/office/powerpoint/2010/main" val="19840177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FB6D6D7D-98B8-FF4A-A05F-80B8BE7074F9}" type="slidenum">
              <a:rPr lang="en-US" sz="1000">
                <a:solidFill>
                  <a:srgbClr val="95B3D7"/>
                </a:solidFill>
                <a:latin typeface="Helvetica" charset="0"/>
              </a:rPr>
              <a:pPr eaLnBrk="1" hangingPunct="1"/>
              <a:t>38</a:t>
            </a:fld>
            <a:endParaRPr lang="en-US" sz="1000">
              <a:solidFill>
                <a:srgbClr val="95B3D7"/>
              </a:solidFill>
              <a:latin typeface="Helvetica" charset="0"/>
            </a:endParaRPr>
          </a:p>
        </p:txBody>
      </p:sp>
      <p:sp>
        <p:nvSpPr>
          <p:cNvPr id="11266" name="Title 8"/>
          <p:cNvSpPr>
            <a:spLocks noGrp="1"/>
          </p:cNvSpPr>
          <p:nvPr>
            <p:ph type="title"/>
          </p:nvPr>
        </p:nvSpPr>
        <p:spPr>
          <a:xfrm>
            <a:off x="2743199" y="1651000"/>
            <a:ext cx="6688984" cy="2109788"/>
          </a:xfrm>
        </p:spPr>
        <p:txBody>
          <a:bodyPr/>
          <a:lstStyle/>
          <a:p>
            <a:pPr eaLnBrk="1" hangingPunct="1"/>
            <a:r>
              <a:rPr lang="en-US" dirty="0" smtClean="0">
                <a:latin typeface="Helvetica" charset="0"/>
              </a:rPr>
              <a:t>Module 2</a:t>
            </a:r>
            <a:br>
              <a:rPr lang="en-US" dirty="0" smtClean="0">
                <a:latin typeface="Helvetica" charset="0"/>
              </a:rPr>
            </a:br>
            <a:r>
              <a:rPr lang="en-US" sz="2200" dirty="0" smtClean="0">
                <a:latin typeface="Helvetica" charset="0"/>
              </a:rPr>
              <a:t>Tools of Leadership</a:t>
            </a:r>
            <a:endParaRPr lang="en-US" sz="2200" dirty="0">
              <a:latin typeface="Helvetica" charset="0"/>
            </a:endParaRPr>
          </a:p>
        </p:txBody>
      </p:sp>
    </p:spTree>
    <p:extLst>
      <p:ext uri="{BB962C8B-B14F-4D97-AF65-F5344CB8AC3E}">
        <p14:creationId xmlns:p14="http://schemas.microsoft.com/office/powerpoint/2010/main" val="41308547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Module 2 Overview</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b="0" dirty="0" smtClean="0">
                <a:latin typeface="Helvetica" charset="0"/>
              </a:rPr>
              <a:t>Communications</a:t>
            </a:r>
          </a:p>
          <a:p>
            <a:pPr eaLnBrk="1" hangingPunct="1">
              <a:spcBef>
                <a:spcPts val="0"/>
              </a:spcBef>
              <a:spcAft>
                <a:spcPts val="1800"/>
              </a:spcAft>
            </a:pPr>
            <a:r>
              <a:rPr lang="en-US" b="0" dirty="0" smtClean="0">
                <a:latin typeface="Helvetica" charset="0"/>
              </a:rPr>
              <a:t>Planning</a:t>
            </a:r>
          </a:p>
          <a:p>
            <a:pPr eaLnBrk="1" hangingPunct="1">
              <a:spcBef>
                <a:spcPts val="0"/>
              </a:spcBef>
              <a:spcAft>
                <a:spcPts val="1800"/>
              </a:spcAft>
            </a:pPr>
            <a:r>
              <a:rPr lang="en-US" b="0" dirty="0" smtClean="0">
                <a:latin typeface="Helvetica" charset="0"/>
              </a:rPr>
              <a:t>The Teaching EDGE</a:t>
            </a: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39</a:t>
            </a:fld>
            <a:endParaRPr lang="en-US" sz="1000">
              <a:solidFill>
                <a:srgbClr val="95B3D7"/>
              </a:solidFill>
              <a:latin typeface="Helvetica" charset="0"/>
            </a:endParaRPr>
          </a:p>
        </p:txBody>
      </p:sp>
    </p:spTree>
    <p:extLst>
      <p:ext uri="{BB962C8B-B14F-4D97-AF65-F5344CB8AC3E}">
        <p14:creationId xmlns:p14="http://schemas.microsoft.com/office/powerpoint/2010/main" val="29938444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Mission Statement</a:t>
            </a:r>
            <a:endParaRPr lang="en-US" dirty="0">
              <a:latin typeface="Helvetica" charset="0"/>
            </a:endParaRPr>
          </a:p>
        </p:txBody>
      </p:sp>
      <p:sp>
        <p:nvSpPr>
          <p:cNvPr id="12290" name="Content Placeholder 2"/>
          <p:cNvSpPr>
            <a:spLocks noGrp="1"/>
          </p:cNvSpPr>
          <p:nvPr>
            <p:ph idx="1"/>
          </p:nvPr>
        </p:nvSpPr>
        <p:spPr>
          <a:xfrm>
            <a:off x="457200" y="1600201"/>
            <a:ext cx="8229600" cy="1828800"/>
          </a:xfrm>
        </p:spPr>
        <p:txBody>
          <a:bodyPr/>
          <a:lstStyle/>
          <a:p>
            <a:pPr marL="3175" indent="-3175" eaLnBrk="1" hangingPunct="1">
              <a:buNone/>
            </a:pPr>
            <a:r>
              <a:rPr lang="en-US" dirty="0">
                <a:latin typeface="Helvetica" charset="0"/>
              </a:rPr>
              <a:t>The mission of the Boy Scouts of America is to prepare young people to make ethical and moral choices over their lifetimes by instilling in them the values of the Scout Oath and Law</a:t>
            </a:r>
            <a:r>
              <a:rPr lang="en-US" dirty="0" smtClean="0">
                <a:latin typeface="Helvetica" charset="0"/>
              </a:rPr>
              <a:t>.</a:t>
            </a: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4</a:t>
            </a:fld>
            <a:endParaRPr lang="en-US" sz="1000">
              <a:solidFill>
                <a:srgbClr val="95B3D7"/>
              </a:solidFill>
              <a:latin typeface="Helvetica" charset="0"/>
            </a:endParaRPr>
          </a:p>
        </p:txBody>
      </p:sp>
      <p:sp>
        <p:nvSpPr>
          <p:cNvPr id="2" name="Rectangle 1"/>
          <p:cNvSpPr/>
          <p:nvPr/>
        </p:nvSpPr>
        <p:spPr>
          <a:xfrm>
            <a:off x="2100703" y="3429000"/>
            <a:ext cx="4942593" cy="1892826"/>
          </a:xfrm>
          <a:prstGeom prst="rect">
            <a:avLst/>
          </a:prstGeom>
        </p:spPr>
        <p:txBody>
          <a:bodyPr wrap="square">
            <a:spAutoFit/>
          </a:bodyPr>
          <a:lstStyle/>
          <a:p>
            <a:pPr>
              <a:spcBef>
                <a:spcPct val="50000"/>
              </a:spcBef>
            </a:pPr>
            <a:r>
              <a:rPr lang="en-US" dirty="0">
                <a:latin typeface="Helvetica"/>
                <a:cs typeface="Helvetica"/>
              </a:rPr>
              <a:t>“Train Scouts to do a job, then let them do it.</a:t>
            </a:r>
            <a:r>
              <a:rPr lang="en-US" dirty="0" smtClean="0">
                <a:latin typeface="Helvetica"/>
                <a:cs typeface="Helvetica"/>
              </a:rPr>
              <a:t>”</a:t>
            </a:r>
            <a:endParaRPr lang="en-US" dirty="0">
              <a:latin typeface="Helvetica"/>
              <a:cs typeface="Helvetica"/>
            </a:endParaRPr>
          </a:p>
          <a:p>
            <a:pPr>
              <a:spcBef>
                <a:spcPct val="50000"/>
              </a:spcBef>
            </a:pPr>
            <a:r>
              <a:rPr lang="en-US" dirty="0">
                <a:latin typeface="Helvetica"/>
                <a:cs typeface="Helvetica"/>
              </a:rPr>
              <a:t>“Never do anything a boy can do.</a:t>
            </a:r>
            <a:r>
              <a:rPr lang="en-US" dirty="0" smtClean="0">
                <a:latin typeface="Helvetica"/>
                <a:cs typeface="Helvetica"/>
              </a:rPr>
              <a:t>”</a:t>
            </a:r>
            <a:endParaRPr lang="en-US" dirty="0">
              <a:latin typeface="Helvetica"/>
              <a:cs typeface="Helvetica"/>
            </a:endParaRPr>
          </a:p>
          <a:p>
            <a:pPr>
              <a:spcBef>
                <a:spcPct val="50000"/>
              </a:spcBef>
            </a:pPr>
            <a:r>
              <a:rPr lang="en-US" dirty="0">
                <a:latin typeface="Helvetica"/>
                <a:cs typeface="Helvetica"/>
              </a:rPr>
              <a:t>“Training boy leaders to run their troop is the Scoutmaster's most important job.”</a:t>
            </a:r>
          </a:p>
          <a:p>
            <a:pPr algn="r">
              <a:spcBef>
                <a:spcPct val="50000"/>
              </a:spcBef>
            </a:pPr>
            <a:r>
              <a:rPr lang="en-US" i="1" dirty="0">
                <a:latin typeface="Helvetica"/>
                <a:cs typeface="Helvetica"/>
              </a:rPr>
              <a:t>—Robert </a:t>
            </a:r>
            <a:r>
              <a:rPr lang="en-US" i="1" dirty="0" smtClean="0">
                <a:latin typeface="Helvetica"/>
                <a:cs typeface="Helvetica"/>
              </a:rPr>
              <a:t>Baden</a:t>
            </a:r>
            <a:r>
              <a:rPr lang="en-US" i="1" dirty="0">
                <a:latin typeface="Helvetica"/>
                <a:cs typeface="Helvetica"/>
              </a:rPr>
              <a:t>-Powell</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Communications</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a:latin typeface="Helvetica" charset="0"/>
              </a:rPr>
              <a:t>T</a:t>
            </a:r>
            <a:r>
              <a:rPr lang="en-US" dirty="0" smtClean="0">
                <a:latin typeface="Helvetica" charset="0"/>
              </a:rPr>
              <a:t>hree parts</a:t>
            </a:r>
            <a:r>
              <a:rPr lang="en-US" dirty="0">
                <a:latin typeface="Helvetica" charset="0"/>
              </a:rPr>
              <a:t>:</a:t>
            </a:r>
          </a:p>
          <a:p>
            <a:pPr lvl="1" eaLnBrk="1" hangingPunct="1">
              <a:spcBef>
                <a:spcPts val="0"/>
              </a:spcBef>
              <a:spcAft>
                <a:spcPts val="1800"/>
              </a:spcAft>
            </a:pPr>
            <a:r>
              <a:rPr lang="en-US" dirty="0" smtClean="0">
                <a:latin typeface="Helvetica" charset="0"/>
              </a:rPr>
              <a:t>Sender / Message / Receiver</a:t>
            </a:r>
            <a:endParaRPr lang="en-US" dirty="0">
              <a:latin typeface="Helvetica" charset="0"/>
            </a:endParaRPr>
          </a:p>
          <a:p>
            <a:pPr eaLnBrk="1" hangingPunct="1">
              <a:spcBef>
                <a:spcPts val="0"/>
              </a:spcBef>
              <a:spcAft>
                <a:spcPts val="1800"/>
              </a:spcAft>
            </a:pPr>
            <a:r>
              <a:rPr lang="en-US" dirty="0" smtClean="0">
                <a:latin typeface="Helvetica" charset="0"/>
              </a:rPr>
              <a:t>Applies to all forms:</a:t>
            </a:r>
            <a:endParaRPr lang="en-US" dirty="0">
              <a:latin typeface="Helvetica" charset="0"/>
            </a:endParaRPr>
          </a:p>
          <a:p>
            <a:pPr lvl="1" eaLnBrk="1" hangingPunct="1">
              <a:spcBef>
                <a:spcPts val="0"/>
              </a:spcBef>
              <a:spcAft>
                <a:spcPts val="1800"/>
              </a:spcAft>
            </a:pPr>
            <a:r>
              <a:rPr lang="en-US" dirty="0" smtClean="0">
                <a:latin typeface="Helvetica" charset="0"/>
              </a:rPr>
              <a:t>Verbal / Written / Music / Signal / Etc</a:t>
            </a:r>
            <a:r>
              <a:rPr lang="en-US" dirty="0">
                <a:latin typeface="Helvetica" charset="0"/>
              </a:rPr>
              <a:t>.</a:t>
            </a:r>
          </a:p>
          <a:p>
            <a:pPr eaLnBrk="1" hangingPunct="1">
              <a:spcBef>
                <a:spcPts val="0"/>
              </a:spcBef>
              <a:spcAft>
                <a:spcPts val="1800"/>
              </a:spcAft>
            </a:pPr>
            <a:r>
              <a:rPr lang="en-US" dirty="0">
                <a:latin typeface="Helvetica" charset="0"/>
              </a:rPr>
              <a:t>Receiving (Listening) – Understand the value of being a good listener.  It is fundamental to being a good leader.</a:t>
            </a: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40</a:t>
            </a:fld>
            <a:endParaRPr lang="en-US" sz="1000">
              <a:solidFill>
                <a:srgbClr val="95B3D7"/>
              </a:solidFill>
              <a:latin typeface="Helvetica" charset="0"/>
            </a:endParaRPr>
          </a:p>
        </p:txBody>
      </p:sp>
    </p:spTree>
    <p:extLst>
      <p:ext uri="{BB962C8B-B14F-4D97-AF65-F5344CB8AC3E}">
        <p14:creationId xmlns:p14="http://schemas.microsoft.com/office/powerpoint/2010/main" val="23816591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88375" y="3006521"/>
            <a:ext cx="3134297" cy="2533650"/>
          </a:xfrm>
          <a:prstGeom prst="rect">
            <a:avLst/>
          </a:prstGeom>
          <a:effectLst>
            <a:outerShdw blurRad="50800" dist="38100" dir="2700000" algn="tl" rotWithShape="0">
              <a:prstClr val="black">
                <a:alpha val="40000"/>
              </a:prstClr>
            </a:outerShdw>
          </a:effectLst>
        </p:spPr>
      </p:pic>
      <p:sp>
        <p:nvSpPr>
          <p:cNvPr id="133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74BD4DC2-0616-7140-9B28-53F985E39216}" type="slidenum">
              <a:rPr lang="en-US" sz="1000">
                <a:solidFill>
                  <a:srgbClr val="95B3D7"/>
                </a:solidFill>
                <a:latin typeface="Helvetica" charset="0"/>
              </a:rPr>
              <a:pPr eaLnBrk="1" hangingPunct="1"/>
              <a:t>41</a:t>
            </a:fld>
            <a:endParaRPr lang="en-US" sz="1000">
              <a:solidFill>
                <a:srgbClr val="95B3D7"/>
              </a:solidFill>
              <a:latin typeface="Helvetica" charset="0"/>
            </a:endParaRPr>
          </a:p>
        </p:txBody>
      </p:sp>
      <p:sp>
        <p:nvSpPr>
          <p:cNvPr id="2" name="TextBox 1"/>
          <p:cNvSpPr txBox="1"/>
          <p:nvPr/>
        </p:nvSpPr>
        <p:spPr>
          <a:xfrm>
            <a:off x="2017461" y="1250261"/>
            <a:ext cx="5109091" cy="1569660"/>
          </a:xfrm>
          <a:prstGeom prst="rect">
            <a:avLst/>
          </a:prstGeom>
          <a:noFill/>
        </p:spPr>
        <p:txBody>
          <a:bodyPr wrap="none" rtlCol="0">
            <a:spAutoFit/>
          </a:bodyPr>
          <a:lstStyle/>
          <a:p>
            <a:pPr algn="ctr"/>
            <a:r>
              <a:rPr lang="en-US" sz="4800" b="1" dirty="0" smtClean="0">
                <a:solidFill>
                  <a:srgbClr val="004176"/>
                </a:solidFill>
                <a:latin typeface="Helvetica"/>
                <a:cs typeface="Helvetica"/>
              </a:rPr>
              <a:t>Game:</a:t>
            </a:r>
          </a:p>
          <a:p>
            <a:pPr algn="ctr"/>
            <a:r>
              <a:rPr lang="en-US" sz="4800" b="1" dirty="0" smtClean="0">
                <a:solidFill>
                  <a:srgbClr val="004176"/>
                </a:solidFill>
                <a:latin typeface="Helvetica"/>
                <a:cs typeface="Helvetica"/>
              </a:rPr>
              <a:t>Telephone Game</a:t>
            </a:r>
            <a:endParaRPr lang="en-US" sz="4800" b="1" dirty="0">
              <a:solidFill>
                <a:srgbClr val="004176"/>
              </a:solidFill>
              <a:latin typeface="Helvetica"/>
              <a:cs typeface="Helvetica"/>
            </a:endParaRPr>
          </a:p>
        </p:txBody>
      </p:sp>
    </p:spTree>
    <p:extLst>
      <p:ext uri="{BB962C8B-B14F-4D97-AF65-F5344CB8AC3E}">
        <p14:creationId xmlns:p14="http://schemas.microsoft.com/office/powerpoint/2010/main" val="93850742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43249" y="3006521"/>
            <a:ext cx="2857501" cy="2533650"/>
          </a:xfrm>
          <a:prstGeom prst="rect">
            <a:avLst/>
          </a:prstGeom>
          <a:effectLst>
            <a:outerShdw blurRad="50800" dist="38100" dir="2700000" algn="tl" rotWithShape="0">
              <a:prstClr val="black">
                <a:alpha val="40000"/>
              </a:prstClr>
            </a:outerShdw>
          </a:effectLst>
        </p:spPr>
      </p:pic>
      <p:sp>
        <p:nvSpPr>
          <p:cNvPr id="133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74BD4DC2-0616-7140-9B28-53F985E39216}" type="slidenum">
              <a:rPr lang="en-US" sz="1000">
                <a:solidFill>
                  <a:srgbClr val="95B3D7"/>
                </a:solidFill>
                <a:latin typeface="Helvetica" charset="0"/>
              </a:rPr>
              <a:pPr eaLnBrk="1" hangingPunct="1"/>
              <a:t>42</a:t>
            </a:fld>
            <a:endParaRPr lang="en-US" sz="1000">
              <a:solidFill>
                <a:srgbClr val="95B3D7"/>
              </a:solidFill>
              <a:latin typeface="Helvetica" charset="0"/>
            </a:endParaRPr>
          </a:p>
        </p:txBody>
      </p:sp>
      <p:sp>
        <p:nvSpPr>
          <p:cNvPr id="2" name="TextBox 1"/>
          <p:cNvSpPr txBox="1"/>
          <p:nvPr/>
        </p:nvSpPr>
        <p:spPr>
          <a:xfrm>
            <a:off x="2273991" y="1250261"/>
            <a:ext cx="4596030" cy="1569660"/>
          </a:xfrm>
          <a:prstGeom prst="rect">
            <a:avLst/>
          </a:prstGeom>
          <a:noFill/>
        </p:spPr>
        <p:txBody>
          <a:bodyPr wrap="none" rtlCol="0">
            <a:spAutoFit/>
          </a:bodyPr>
          <a:lstStyle/>
          <a:p>
            <a:pPr algn="ctr"/>
            <a:r>
              <a:rPr lang="en-US" sz="4800" b="1" dirty="0" smtClean="0">
                <a:solidFill>
                  <a:srgbClr val="004176"/>
                </a:solidFill>
                <a:latin typeface="Helvetica"/>
                <a:cs typeface="Helvetica"/>
              </a:rPr>
              <a:t>Game:</a:t>
            </a:r>
          </a:p>
          <a:p>
            <a:pPr algn="ctr"/>
            <a:r>
              <a:rPr lang="en-US" sz="4800" b="1" dirty="0" smtClean="0">
                <a:solidFill>
                  <a:srgbClr val="004176"/>
                </a:solidFill>
                <a:latin typeface="Helvetica"/>
                <a:cs typeface="Helvetica"/>
              </a:rPr>
              <a:t>Night Crossing</a:t>
            </a:r>
            <a:endParaRPr lang="en-US" sz="4800" b="1" dirty="0">
              <a:solidFill>
                <a:srgbClr val="004176"/>
              </a:solidFill>
              <a:latin typeface="Helvetica"/>
              <a:cs typeface="Helvetica"/>
            </a:endParaRPr>
          </a:p>
        </p:txBody>
      </p:sp>
    </p:spTree>
    <p:extLst>
      <p:ext uri="{BB962C8B-B14F-4D97-AF65-F5344CB8AC3E}">
        <p14:creationId xmlns:p14="http://schemas.microsoft.com/office/powerpoint/2010/main" val="93850742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Planning</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a:latin typeface="Helvetica" charset="0"/>
              </a:rPr>
              <a:t>Second only to communicating, good planning is an essential skill for effective leadership.  </a:t>
            </a:r>
            <a:r>
              <a:rPr lang="en-US" b="0" dirty="0" smtClean="0">
                <a:latin typeface="Helvetica" charset="0"/>
              </a:rPr>
              <a:t>(Events </a:t>
            </a:r>
            <a:r>
              <a:rPr lang="en-US" b="0" dirty="0">
                <a:latin typeface="Helvetica" charset="0"/>
              </a:rPr>
              <a:t>don’t “just </a:t>
            </a:r>
            <a:r>
              <a:rPr lang="en-US" b="0" dirty="0" smtClean="0">
                <a:latin typeface="Helvetica" charset="0"/>
              </a:rPr>
              <a:t>happen,” </a:t>
            </a:r>
            <a:r>
              <a:rPr lang="en-US" b="0" dirty="0">
                <a:latin typeface="Helvetica" charset="0"/>
              </a:rPr>
              <a:t>but must be carefully planned</a:t>
            </a:r>
            <a:r>
              <a:rPr lang="en-US" b="0" dirty="0" smtClean="0">
                <a:latin typeface="Helvetica" charset="0"/>
              </a:rPr>
              <a:t>.)  </a:t>
            </a:r>
            <a:endParaRPr lang="en-US" b="0" dirty="0">
              <a:latin typeface="Helvetica" charset="0"/>
            </a:endParaRPr>
          </a:p>
          <a:p>
            <a:pPr eaLnBrk="1" hangingPunct="1">
              <a:spcBef>
                <a:spcPts val="0"/>
              </a:spcBef>
              <a:spcAft>
                <a:spcPts val="1800"/>
              </a:spcAft>
            </a:pPr>
            <a:r>
              <a:rPr lang="en-US" dirty="0" smtClean="0">
                <a:latin typeface="Helvetica" charset="0"/>
              </a:rPr>
              <a:t>Better </a:t>
            </a:r>
            <a:r>
              <a:rPr lang="en-US" dirty="0">
                <a:latin typeface="Helvetica" charset="0"/>
              </a:rPr>
              <a:t>planning leads to more fun and greater </a:t>
            </a:r>
            <a:r>
              <a:rPr lang="en-US" dirty="0" smtClean="0">
                <a:latin typeface="Helvetica" charset="0"/>
              </a:rPr>
              <a:t>success</a:t>
            </a:r>
          </a:p>
          <a:p>
            <a:pPr eaLnBrk="1" hangingPunct="1">
              <a:spcBef>
                <a:spcPts val="0"/>
              </a:spcBef>
              <a:spcAft>
                <a:spcPts val="1800"/>
              </a:spcAft>
            </a:pPr>
            <a:r>
              <a:rPr lang="en-US" dirty="0" smtClean="0">
                <a:latin typeface="Helvetica" charset="0"/>
              </a:rPr>
              <a:t>At its core</a:t>
            </a:r>
            <a:r>
              <a:rPr lang="is-IS" dirty="0" smtClean="0">
                <a:latin typeface="Helvetica" charset="0"/>
              </a:rPr>
              <a:t>…thinking ahead!</a:t>
            </a:r>
            <a:endParaRPr lang="en-US" dirty="0">
              <a:latin typeface="Helvetica" charset="0"/>
            </a:endParaRP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43</a:t>
            </a:fld>
            <a:endParaRPr lang="en-US" sz="1000">
              <a:solidFill>
                <a:srgbClr val="95B3D7"/>
              </a:solidFill>
              <a:latin typeface="Helvetica" charset="0"/>
            </a:endParaRPr>
          </a:p>
        </p:txBody>
      </p:sp>
    </p:spTree>
    <p:extLst>
      <p:ext uri="{BB962C8B-B14F-4D97-AF65-F5344CB8AC3E}">
        <p14:creationId xmlns:p14="http://schemas.microsoft.com/office/powerpoint/2010/main" val="427021620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Planning Videos</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Troop Meeting Agenda</a:t>
            </a:r>
          </a:p>
          <a:p>
            <a:pPr lvl="1" eaLnBrk="1" hangingPunct="1">
              <a:spcBef>
                <a:spcPts val="0"/>
              </a:spcBef>
              <a:spcAft>
                <a:spcPts val="1800"/>
              </a:spcAft>
            </a:pPr>
            <a:r>
              <a:rPr lang="en-US" dirty="0">
                <a:latin typeface="Helvetica" charset="0"/>
              </a:rPr>
              <a:t>http://troopleader.org/troop-meetings</a:t>
            </a:r>
            <a:r>
              <a:rPr lang="en-US" dirty="0" smtClean="0">
                <a:latin typeface="Helvetica" charset="0"/>
              </a:rPr>
              <a:t>/</a:t>
            </a:r>
          </a:p>
          <a:p>
            <a:pPr eaLnBrk="1" hangingPunct="1">
              <a:spcBef>
                <a:spcPts val="0"/>
              </a:spcBef>
              <a:spcAft>
                <a:spcPts val="1800"/>
              </a:spcAft>
            </a:pPr>
            <a:r>
              <a:rPr lang="en-US" dirty="0" smtClean="0">
                <a:latin typeface="Helvetica" charset="0"/>
              </a:rPr>
              <a:t>PLC</a:t>
            </a:r>
          </a:p>
          <a:p>
            <a:pPr lvl="1" eaLnBrk="1" hangingPunct="1">
              <a:spcBef>
                <a:spcPts val="0"/>
              </a:spcBef>
              <a:spcAft>
                <a:spcPts val="1800"/>
              </a:spcAft>
            </a:pPr>
            <a:r>
              <a:rPr lang="en-US" dirty="0">
                <a:latin typeface="Helvetica" charset="0"/>
              </a:rPr>
              <a:t>http://troopleader.org/patrolleaders</a:t>
            </a:r>
            <a:r>
              <a:rPr lang="en-US" dirty="0" smtClean="0">
                <a:latin typeface="Helvetica" charset="0"/>
              </a:rPr>
              <a:t>-council/</a:t>
            </a:r>
          </a:p>
          <a:p>
            <a:pPr marL="400050" eaLnBrk="1" hangingPunct="1">
              <a:spcBef>
                <a:spcPts val="0"/>
              </a:spcBef>
              <a:spcAft>
                <a:spcPts val="1800"/>
              </a:spcAft>
            </a:pPr>
            <a:r>
              <a:rPr lang="en-US" dirty="0" smtClean="0">
                <a:latin typeface="Helvetica" charset="0"/>
              </a:rPr>
              <a:t>Program Features</a:t>
            </a:r>
          </a:p>
          <a:p>
            <a:pPr marL="800100" lvl="1" eaLnBrk="1" hangingPunct="1">
              <a:spcBef>
                <a:spcPts val="0"/>
              </a:spcBef>
              <a:spcAft>
                <a:spcPts val="1800"/>
              </a:spcAft>
            </a:pPr>
            <a:r>
              <a:rPr lang="en-US" dirty="0">
                <a:latin typeface="Helvetica" charset="0"/>
              </a:rPr>
              <a:t>https://</a:t>
            </a:r>
            <a:r>
              <a:rPr lang="en-US" dirty="0" err="1">
                <a:latin typeface="Helvetica" charset="0"/>
              </a:rPr>
              <a:t>troopleader.org</a:t>
            </a:r>
            <a:r>
              <a:rPr lang="en-US" dirty="0">
                <a:latin typeface="Helvetica" charset="0"/>
              </a:rPr>
              <a:t>/program-features/</a:t>
            </a: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44</a:t>
            </a:fld>
            <a:endParaRPr lang="en-US" sz="1000">
              <a:solidFill>
                <a:srgbClr val="95B3D7"/>
              </a:solidFill>
              <a:latin typeface="Helvetica" charset="0"/>
            </a:endParaRPr>
          </a:p>
        </p:txBody>
      </p:sp>
      <p:sp>
        <p:nvSpPr>
          <p:cNvPr id="2" name="Rectangle 1"/>
          <p:cNvSpPr/>
          <p:nvPr/>
        </p:nvSpPr>
        <p:spPr>
          <a:xfrm>
            <a:off x="5794833" y="2089626"/>
            <a:ext cx="2641131" cy="461665"/>
          </a:xfrm>
          <a:prstGeom prst="rect">
            <a:avLst/>
          </a:prstGeom>
          <a:solidFill>
            <a:schemeClr val="bg1">
              <a:lumMod val="95000"/>
            </a:schemeClr>
          </a:solidFill>
          <a:ln>
            <a:solidFill>
              <a:schemeClr val="bg1">
                <a:lumMod val="85000"/>
              </a:schemeClr>
            </a:solidFill>
          </a:ln>
        </p:spPr>
        <p:txBody>
          <a:bodyPr wrap="square">
            <a:spAutoFit/>
          </a:bodyPr>
          <a:lstStyle/>
          <a:p>
            <a:r>
              <a:rPr lang="en-US" sz="1200" dirty="0">
                <a:solidFill>
                  <a:schemeClr val="bg1">
                    <a:lumMod val="50000"/>
                  </a:schemeClr>
                </a:solidFill>
              </a:rPr>
              <a:t>Pass out copies of the Troop Meeting Agenda Planning Sheet</a:t>
            </a:r>
          </a:p>
        </p:txBody>
      </p:sp>
    </p:spTree>
    <p:extLst>
      <p:ext uri="{BB962C8B-B14F-4D97-AF65-F5344CB8AC3E}">
        <p14:creationId xmlns:p14="http://schemas.microsoft.com/office/powerpoint/2010/main" val="3005584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Planning Quotes</a:t>
            </a: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45</a:t>
            </a:fld>
            <a:endParaRPr lang="en-US" sz="1000">
              <a:solidFill>
                <a:srgbClr val="95B3D7"/>
              </a:solidFill>
              <a:latin typeface="Helvetica" charset="0"/>
            </a:endParaRPr>
          </a:p>
        </p:txBody>
      </p:sp>
      <p:sp>
        <p:nvSpPr>
          <p:cNvPr id="6" name="TextBox 5"/>
          <p:cNvSpPr txBox="1"/>
          <p:nvPr/>
        </p:nvSpPr>
        <p:spPr>
          <a:xfrm>
            <a:off x="62555" y="2475754"/>
            <a:ext cx="3459662" cy="707886"/>
          </a:xfrm>
          <a:prstGeom prst="rect">
            <a:avLst/>
          </a:prstGeom>
          <a:noFill/>
        </p:spPr>
        <p:txBody>
          <a:bodyPr wrap="square" rtlCol="0">
            <a:spAutoFit/>
          </a:bodyPr>
          <a:lstStyle/>
          <a:p>
            <a:r>
              <a:rPr lang="en-US" sz="2000" b="1" dirty="0">
                <a:solidFill>
                  <a:srgbClr val="004176"/>
                </a:solidFill>
                <a:latin typeface="Helvetica"/>
                <a:cs typeface="Helvetica"/>
              </a:rPr>
              <a:t>“By failing to prepare, you are preparing to fail.”</a:t>
            </a:r>
          </a:p>
        </p:txBody>
      </p:sp>
      <p:sp>
        <p:nvSpPr>
          <p:cNvPr id="7" name="TextBox 6"/>
          <p:cNvSpPr txBox="1"/>
          <p:nvPr/>
        </p:nvSpPr>
        <p:spPr>
          <a:xfrm>
            <a:off x="3171605" y="2997626"/>
            <a:ext cx="2800790" cy="830997"/>
          </a:xfrm>
          <a:prstGeom prst="rect">
            <a:avLst/>
          </a:prstGeom>
          <a:noFill/>
        </p:spPr>
        <p:txBody>
          <a:bodyPr wrap="square" rtlCol="0">
            <a:spAutoFit/>
          </a:bodyPr>
          <a:lstStyle/>
          <a:p>
            <a:r>
              <a:rPr lang="en-US" sz="2400" b="1" dirty="0" smtClean="0">
                <a:solidFill>
                  <a:srgbClr val="CF0031"/>
                </a:solidFill>
                <a:latin typeface="Helvetica"/>
                <a:cs typeface="Helvetica"/>
              </a:rPr>
              <a:t>“Failure to plan is planning to fail.</a:t>
            </a:r>
            <a:r>
              <a:rPr lang="en-US" sz="2400" b="1" dirty="0">
                <a:solidFill>
                  <a:srgbClr val="CF0031"/>
                </a:solidFill>
                <a:latin typeface="Helvetica"/>
                <a:cs typeface="Helvetica"/>
              </a:rPr>
              <a:t>”</a:t>
            </a:r>
          </a:p>
        </p:txBody>
      </p:sp>
      <p:sp>
        <p:nvSpPr>
          <p:cNvPr id="8" name="TextBox 7"/>
          <p:cNvSpPr txBox="1"/>
          <p:nvPr/>
        </p:nvSpPr>
        <p:spPr>
          <a:xfrm>
            <a:off x="595531" y="1675534"/>
            <a:ext cx="3285416" cy="584776"/>
          </a:xfrm>
          <a:prstGeom prst="rect">
            <a:avLst/>
          </a:prstGeom>
          <a:noFill/>
        </p:spPr>
        <p:txBody>
          <a:bodyPr wrap="square" rtlCol="0">
            <a:spAutoFit/>
          </a:bodyPr>
          <a:lstStyle/>
          <a:p>
            <a:r>
              <a:rPr lang="en-US" sz="1600" dirty="0" smtClean="0">
                <a:solidFill>
                  <a:srgbClr val="005AA3"/>
                </a:solidFill>
                <a:latin typeface="Helvetica"/>
                <a:cs typeface="Helvetica"/>
              </a:rPr>
              <a:t>“You don’t have a plan until you have made a backup plan.</a:t>
            </a:r>
            <a:r>
              <a:rPr lang="en-US" sz="1600" dirty="0">
                <a:solidFill>
                  <a:srgbClr val="005AA3"/>
                </a:solidFill>
                <a:latin typeface="Helvetica"/>
                <a:cs typeface="Helvetica"/>
              </a:rPr>
              <a:t>”</a:t>
            </a:r>
          </a:p>
        </p:txBody>
      </p:sp>
      <p:sp>
        <p:nvSpPr>
          <p:cNvPr id="9" name="TextBox 8"/>
          <p:cNvSpPr txBox="1"/>
          <p:nvPr/>
        </p:nvSpPr>
        <p:spPr>
          <a:xfrm>
            <a:off x="3880947" y="1221389"/>
            <a:ext cx="4805853" cy="400110"/>
          </a:xfrm>
          <a:prstGeom prst="rect">
            <a:avLst/>
          </a:prstGeom>
          <a:noFill/>
        </p:spPr>
        <p:txBody>
          <a:bodyPr wrap="square" rtlCol="0">
            <a:spAutoFit/>
          </a:bodyPr>
          <a:lstStyle/>
          <a:p>
            <a:r>
              <a:rPr lang="en-US" sz="2000" b="1" dirty="0" smtClean="0">
                <a:solidFill>
                  <a:srgbClr val="004176"/>
                </a:solidFill>
                <a:latin typeface="Helvetica"/>
                <a:cs typeface="Helvetica"/>
              </a:rPr>
              <a:t>“A goal without a plan is just a wish.</a:t>
            </a:r>
            <a:r>
              <a:rPr lang="en-US" sz="2000" b="1" dirty="0">
                <a:solidFill>
                  <a:srgbClr val="004176"/>
                </a:solidFill>
                <a:latin typeface="Helvetica"/>
                <a:cs typeface="Helvetica"/>
              </a:rPr>
              <a:t>”</a:t>
            </a:r>
          </a:p>
        </p:txBody>
      </p:sp>
      <p:sp>
        <p:nvSpPr>
          <p:cNvPr id="10" name="TextBox 9"/>
          <p:cNvSpPr txBox="1"/>
          <p:nvPr/>
        </p:nvSpPr>
        <p:spPr>
          <a:xfrm>
            <a:off x="5347801" y="1967922"/>
            <a:ext cx="3603295" cy="1015663"/>
          </a:xfrm>
          <a:prstGeom prst="rect">
            <a:avLst/>
          </a:prstGeom>
          <a:noFill/>
        </p:spPr>
        <p:txBody>
          <a:bodyPr wrap="square" rtlCol="0">
            <a:spAutoFit/>
          </a:bodyPr>
          <a:lstStyle/>
          <a:p>
            <a:r>
              <a:rPr lang="en-US" sz="1600" dirty="0" smtClean="0">
                <a:solidFill>
                  <a:srgbClr val="005AA3"/>
                </a:solidFill>
                <a:latin typeface="Helvetica"/>
                <a:cs typeface="Helvetica"/>
              </a:rPr>
              <a:t>“In preparing for battle I have always found that plans are useless, but planning is indispensable.”</a:t>
            </a:r>
          </a:p>
          <a:p>
            <a:r>
              <a:rPr lang="en-US" sz="1000" dirty="0" smtClean="0">
                <a:solidFill>
                  <a:srgbClr val="005AA3"/>
                </a:solidFill>
                <a:latin typeface="Helvetica"/>
                <a:cs typeface="Helvetica"/>
              </a:rPr>
              <a:t>~Dwight D. Eisenhower</a:t>
            </a:r>
            <a:endParaRPr lang="en-US" sz="1000" dirty="0">
              <a:solidFill>
                <a:srgbClr val="005AA3"/>
              </a:solidFill>
              <a:latin typeface="Helvetica"/>
              <a:cs typeface="Helvetica"/>
            </a:endParaRPr>
          </a:p>
        </p:txBody>
      </p:sp>
      <p:sp>
        <p:nvSpPr>
          <p:cNvPr id="11" name="TextBox 10"/>
          <p:cNvSpPr txBox="1"/>
          <p:nvPr/>
        </p:nvSpPr>
        <p:spPr>
          <a:xfrm>
            <a:off x="3522217" y="4627943"/>
            <a:ext cx="4877681" cy="338554"/>
          </a:xfrm>
          <a:prstGeom prst="rect">
            <a:avLst/>
          </a:prstGeom>
          <a:noFill/>
        </p:spPr>
        <p:txBody>
          <a:bodyPr wrap="square" rtlCol="0">
            <a:spAutoFit/>
          </a:bodyPr>
          <a:lstStyle/>
          <a:p>
            <a:r>
              <a:rPr lang="en-US" sz="1600" dirty="0" smtClean="0">
                <a:solidFill>
                  <a:srgbClr val="005AA3"/>
                </a:solidFill>
                <a:latin typeface="Helvetica"/>
                <a:cs typeface="Helvetica"/>
              </a:rPr>
              <a:t>“Every good plan is a previous plan’s backup plan.</a:t>
            </a:r>
            <a:r>
              <a:rPr lang="en-US" sz="1600" dirty="0">
                <a:solidFill>
                  <a:srgbClr val="005AA3"/>
                </a:solidFill>
                <a:latin typeface="Helvetica"/>
                <a:cs typeface="Helvetica"/>
              </a:rPr>
              <a:t>”</a:t>
            </a:r>
          </a:p>
        </p:txBody>
      </p:sp>
      <p:sp>
        <p:nvSpPr>
          <p:cNvPr id="12" name="TextBox 11"/>
          <p:cNvSpPr txBox="1"/>
          <p:nvPr/>
        </p:nvSpPr>
        <p:spPr>
          <a:xfrm>
            <a:off x="132252" y="4263358"/>
            <a:ext cx="2618826" cy="1477328"/>
          </a:xfrm>
          <a:prstGeom prst="rect">
            <a:avLst/>
          </a:prstGeom>
          <a:noFill/>
        </p:spPr>
        <p:txBody>
          <a:bodyPr wrap="square" rtlCol="0">
            <a:spAutoFit/>
          </a:bodyPr>
          <a:lstStyle/>
          <a:p>
            <a:r>
              <a:rPr lang="en-US" b="1" dirty="0" smtClean="0">
                <a:solidFill>
                  <a:srgbClr val="004176"/>
                </a:solidFill>
                <a:latin typeface="Helvetica"/>
                <a:cs typeface="Helvetica"/>
              </a:rPr>
              <a:t>“A good plan violently executed now is better than a perfect plan executed next week.</a:t>
            </a:r>
            <a:r>
              <a:rPr lang="en-US" b="1" dirty="0">
                <a:solidFill>
                  <a:srgbClr val="004176"/>
                </a:solidFill>
                <a:latin typeface="Helvetica"/>
                <a:cs typeface="Helvetica"/>
              </a:rPr>
              <a:t>”</a:t>
            </a:r>
          </a:p>
        </p:txBody>
      </p:sp>
      <p:sp>
        <p:nvSpPr>
          <p:cNvPr id="13" name="TextBox 12"/>
          <p:cNvSpPr txBox="1"/>
          <p:nvPr/>
        </p:nvSpPr>
        <p:spPr>
          <a:xfrm>
            <a:off x="596459" y="3536235"/>
            <a:ext cx="2539127" cy="584776"/>
          </a:xfrm>
          <a:prstGeom prst="rect">
            <a:avLst/>
          </a:prstGeom>
          <a:noFill/>
        </p:spPr>
        <p:txBody>
          <a:bodyPr wrap="square" rtlCol="0">
            <a:spAutoFit/>
          </a:bodyPr>
          <a:lstStyle/>
          <a:p>
            <a:r>
              <a:rPr lang="en-US" sz="1600" dirty="0" smtClean="0">
                <a:solidFill>
                  <a:srgbClr val="005AA3"/>
                </a:solidFill>
                <a:latin typeface="Helvetica"/>
                <a:cs typeface="Helvetica"/>
              </a:rPr>
              <a:t>“No plan survives contact with the enemy.</a:t>
            </a:r>
            <a:r>
              <a:rPr lang="en-US" sz="1600" dirty="0">
                <a:solidFill>
                  <a:srgbClr val="005AA3"/>
                </a:solidFill>
                <a:latin typeface="Helvetica"/>
                <a:cs typeface="Helvetica"/>
              </a:rPr>
              <a:t>”</a:t>
            </a:r>
          </a:p>
        </p:txBody>
      </p:sp>
      <p:sp>
        <p:nvSpPr>
          <p:cNvPr id="14" name="TextBox 13"/>
          <p:cNvSpPr txBox="1"/>
          <p:nvPr/>
        </p:nvSpPr>
        <p:spPr>
          <a:xfrm>
            <a:off x="5550997" y="3767068"/>
            <a:ext cx="3400099" cy="707886"/>
          </a:xfrm>
          <a:prstGeom prst="rect">
            <a:avLst/>
          </a:prstGeom>
          <a:noFill/>
        </p:spPr>
        <p:txBody>
          <a:bodyPr wrap="square" rtlCol="0">
            <a:spAutoFit/>
          </a:bodyPr>
          <a:lstStyle/>
          <a:p>
            <a:r>
              <a:rPr lang="en-US" sz="2000" b="1" dirty="0" smtClean="0">
                <a:solidFill>
                  <a:srgbClr val="004176"/>
                </a:solidFill>
                <a:latin typeface="Helvetica"/>
                <a:cs typeface="Helvetica"/>
              </a:rPr>
              <a:t>“A plan is something to deviate from.</a:t>
            </a:r>
            <a:r>
              <a:rPr lang="en-US" sz="2000" b="1" dirty="0">
                <a:solidFill>
                  <a:srgbClr val="004176"/>
                </a:solidFill>
                <a:latin typeface="Helvetica"/>
                <a:cs typeface="Helvetica"/>
              </a:rPr>
              <a:t>”</a:t>
            </a:r>
          </a:p>
        </p:txBody>
      </p:sp>
      <p:sp>
        <p:nvSpPr>
          <p:cNvPr id="15" name="TextBox 14"/>
          <p:cNvSpPr txBox="1"/>
          <p:nvPr/>
        </p:nvSpPr>
        <p:spPr>
          <a:xfrm>
            <a:off x="4572000" y="5155910"/>
            <a:ext cx="3289734" cy="584776"/>
          </a:xfrm>
          <a:prstGeom prst="rect">
            <a:avLst/>
          </a:prstGeom>
          <a:noFill/>
        </p:spPr>
        <p:txBody>
          <a:bodyPr wrap="square" rtlCol="0">
            <a:spAutoFit/>
          </a:bodyPr>
          <a:lstStyle/>
          <a:p>
            <a:r>
              <a:rPr lang="en-US" sz="1600" b="1" dirty="0" smtClean="0">
                <a:solidFill>
                  <a:srgbClr val="004176"/>
                </a:solidFill>
                <a:latin typeface="Helvetica"/>
                <a:cs typeface="Helvetica"/>
              </a:rPr>
              <a:t>“A plan is a list of things that aren’t going to happen.</a:t>
            </a:r>
            <a:r>
              <a:rPr lang="en-US" sz="1600" b="1" dirty="0">
                <a:solidFill>
                  <a:srgbClr val="004176"/>
                </a:solidFill>
                <a:latin typeface="Helvetica"/>
                <a:cs typeface="Helvetica"/>
              </a:rPr>
              <a:t>”</a:t>
            </a:r>
          </a:p>
        </p:txBody>
      </p:sp>
    </p:spTree>
    <p:extLst>
      <p:ext uri="{BB962C8B-B14F-4D97-AF65-F5344CB8AC3E}">
        <p14:creationId xmlns:p14="http://schemas.microsoft.com/office/powerpoint/2010/main" val="39177611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Teaching EDGE</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a:latin typeface="Helvetica" charset="0"/>
              </a:rPr>
              <a:t>The four-step EDGE process is a simple method for teaching any skill: </a:t>
            </a:r>
          </a:p>
          <a:p>
            <a:pPr lvl="1" eaLnBrk="1" hangingPunct="1">
              <a:spcBef>
                <a:spcPts val="0"/>
              </a:spcBef>
              <a:spcAft>
                <a:spcPts val="1800"/>
              </a:spcAft>
            </a:pPr>
            <a:r>
              <a:rPr lang="en-US" sz="1600" b="1" dirty="0" smtClean="0">
                <a:latin typeface="Helvetica" charset="0"/>
              </a:rPr>
              <a:t>Explain</a:t>
            </a:r>
            <a:r>
              <a:rPr lang="en-US" sz="1600" dirty="0" smtClean="0">
                <a:latin typeface="Helvetica" charset="0"/>
              </a:rPr>
              <a:t> </a:t>
            </a:r>
            <a:r>
              <a:rPr lang="en-US" sz="1600" dirty="0">
                <a:latin typeface="Helvetica" charset="0"/>
              </a:rPr>
              <a:t>— The trainer explains how something is done. </a:t>
            </a:r>
          </a:p>
          <a:p>
            <a:pPr lvl="1" eaLnBrk="1" hangingPunct="1">
              <a:spcBef>
                <a:spcPts val="0"/>
              </a:spcBef>
              <a:spcAft>
                <a:spcPts val="1800"/>
              </a:spcAft>
            </a:pPr>
            <a:r>
              <a:rPr lang="en-US" sz="1600" b="1" dirty="0" smtClean="0">
                <a:latin typeface="Helvetica" charset="0"/>
              </a:rPr>
              <a:t>Demonstrate</a:t>
            </a:r>
            <a:r>
              <a:rPr lang="en-US" sz="1600" dirty="0" smtClean="0">
                <a:latin typeface="Helvetica" charset="0"/>
              </a:rPr>
              <a:t> </a:t>
            </a:r>
            <a:r>
              <a:rPr lang="en-US" sz="1600" dirty="0">
                <a:latin typeface="Helvetica" charset="0"/>
              </a:rPr>
              <a:t>— After the trainer explains, the trainer demonstrates while explaining again.  This gives the learner a clear understanding of what success looks like. </a:t>
            </a:r>
          </a:p>
          <a:p>
            <a:pPr lvl="1" eaLnBrk="1" hangingPunct="1">
              <a:spcBef>
                <a:spcPts val="0"/>
              </a:spcBef>
              <a:spcAft>
                <a:spcPts val="1800"/>
              </a:spcAft>
            </a:pPr>
            <a:r>
              <a:rPr lang="en-US" sz="1600" b="1" dirty="0" smtClean="0">
                <a:latin typeface="Helvetica" charset="0"/>
              </a:rPr>
              <a:t>Guide</a:t>
            </a:r>
            <a:r>
              <a:rPr lang="en-US" sz="1600" dirty="0" smtClean="0">
                <a:latin typeface="Helvetica" charset="0"/>
              </a:rPr>
              <a:t> </a:t>
            </a:r>
            <a:r>
              <a:rPr lang="en-US" sz="1600" dirty="0">
                <a:latin typeface="Helvetica" charset="0"/>
              </a:rPr>
              <a:t>— The learner tries the skill while the trainer guides him through it. The trainer gives instant feedback as the learner practices the skill. </a:t>
            </a:r>
          </a:p>
          <a:p>
            <a:pPr lvl="1" eaLnBrk="1" hangingPunct="1">
              <a:spcBef>
                <a:spcPts val="0"/>
              </a:spcBef>
              <a:spcAft>
                <a:spcPts val="1800"/>
              </a:spcAft>
            </a:pPr>
            <a:r>
              <a:rPr lang="en-US" sz="1600" b="1" dirty="0" smtClean="0">
                <a:latin typeface="Helvetica" charset="0"/>
              </a:rPr>
              <a:t>Enable</a:t>
            </a:r>
            <a:r>
              <a:rPr lang="en-US" sz="1600" dirty="0" smtClean="0">
                <a:latin typeface="Helvetica" charset="0"/>
              </a:rPr>
              <a:t> </a:t>
            </a:r>
            <a:r>
              <a:rPr lang="en-US" sz="1600" dirty="0">
                <a:latin typeface="Helvetica" charset="0"/>
              </a:rPr>
              <a:t>— The learner works independently under the watchful eye of the trainer. The trainer helps remove any obstacles to success, thus enabling the learner to succeed.</a:t>
            </a: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46</a:t>
            </a:fld>
            <a:endParaRPr lang="en-US" sz="1000">
              <a:solidFill>
                <a:srgbClr val="95B3D7"/>
              </a:solidFill>
              <a:latin typeface="Helvetica" charset="0"/>
            </a:endParaRPr>
          </a:p>
        </p:txBody>
      </p:sp>
    </p:spTree>
    <p:extLst>
      <p:ext uri="{BB962C8B-B14F-4D97-AF65-F5344CB8AC3E}">
        <p14:creationId xmlns:p14="http://schemas.microsoft.com/office/powerpoint/2010/main" val="35291348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Teaching EDGE</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Let’s see it in action</a:t>
            </a:r>
            <a:r>
              <a:rPr lang="is-IS" dirty="0" smtClean="0">
                <a:latin typeface="Helvetica" charset="0"/>
              </a:rPr>
              <a:t>…</a:t>
            </a:r>
            <a:endParaRPr lang="en-US" sz="1600" dirty="0">
              <a:latin typeface="Helvetica" charset="0"/>
            </a:endParaRP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47</a:t>
            </a:fld>
            <a:endParaRPr lang="en-US" sz="1000">
              <a:solidFill>
                <a:srgbClr val="95B3D7"/>
              </a:solidFill>
              <a:latin typeface="Helvetica" charset="0"/>
            </a:endParaRPr>
          </a:p>
        </p:txBody>
      </p:sp>
    </p:spTree>
    <p:extLst>
      <p:ext uri="{BB962C8B-B14F-4D97-AF65-F5344CB8AC3E}">
        <p14:creationId xmlns:p14="http://schemas.microsoft.com/office/powerpoint/2010/main" val="248837283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FB6D6D7D-98B8-FF4A-A05F-80B8BE7074F9}" type="slidenum">
              <a:rPr lang="en-US" sz="1000">
                <a:solidFill>
                  <a:srgbClr val="95B3D7"/>
                </a:solidFill>
                <a:latin typeface="Helvetica" charset="0"/>
              </a:rPr>
              <a:pPr eaLnBrk="1" hangingPunct="1"/>
              <a:t>48</a:t>
            </a:fld>
            <a:endParaRPr lang="en-US" sz="1000">
              <a:solidFill>
                <a:srgbClr val="95B3D7"/>
              </a:solidFill>
              <a:latin typeface="Helvetica" charset="0"/>
            </a:endParaRPr>
          </a:p>
        </p:txBody>
      </p:sp>
      <p:sp>
        <p:nvSpPr>
          <p:cNvPr id="11266" name="Title 8"/>
          <p:cNvSpPr>
            <a:spLocks noGrp="1"/>
          </p:cNvSpPr>
          <p:nvPr>
            <p:ph type="title"/>
          </p:nvPr>
        </p:nvSpPr>
        <p:spPr>
          <a:xfrm>
            <a:off x="2743199" y="1651000"/>
            <a:ext cx="6688984" cy="2109788"/>
          </a:xfrm>
        </p:spPr>
        <p:txBody>
          <a:bodyPr/>
          <a:lstStyle/>
          <a:p>
            <a:pPr eaLnBrk="1" hangingPunct="1"/>
            <a:r>
              <a:rPr lang="en-US" dirty="0" smtClean="0">
                <a:latin typeface="Helvetica" charset="0"/>
              </a:rPr>
              <a:t>Module 3</a:t>
            </a:r>
            <a:br>
              <a:rPr lang="en-US" dirty="0" smtClean="0">
                <a:latin typeface="Helvetica" charset="0"/>
              </a:rPr>
            </a:br>
            <a:r>
              <a:rPr lang="en-US" sz="2200" dirty="0" smtClean="0">
                <a:latin typeface="Helvetica" charset="0"/>
              </a:rPr>
              <a:t>Leadership and Teamwork</a:t>
            </a:r>
            <a:endParaRPr lang="en-US" sz="2200" dirty="0">
              <a:latin typeface="Helvetica" charset="0"/>
            </a:endParaRPr>
          </a:p>
        </p:txBody>
      </p:sp>
    </p:spTree>
    <p:extLst>
      <p:ext uri="{BB962C8B-B14F-4D97-AF65-F5344CB8AC3E}">
        <p14:creationId xmlns:p14="http://schemas.microsoft.com/office/powerpoint/2010/main" val="227320039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Module 3 Overview</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Introduction to Leadership &amp; Teamwork Session</a:t>
            </a:r>
          </a:p>
          <a:p>
            <a:pPr eaLnBrk="1" hangingPunct="1">
              <a:spcBef>
                <a:spcPts val="0"/>
              </a:spcBef>
              <a:spcAft>
                <a:spcPts val="1800"/>
              </a:spcAft>
            </a:pPr>
            <a:r>
              <a:rPr lang="en-US" dirty="0" smtClean="0">
                <a:latin typeface="Helvetica" charset="0"/>
              </a:rPr>
              <a:t>Teams &amp; Team Characteristics</a:t>
            </a:r>
          </a:p>
          <a:p>
            <a:pPr lvl="1" eaLnBrk="1" hangingPunct="1">
              <a:spcBef>
                <a:spcPts val="0"/>
              </a:spcBef>
              <a:spcAft>
                <a:spcPts val="1800"/>
              </a:spcAft>
            </a:pPr>
            <a:r>
              <a:rPr lang="en-US" dirty="0" smtClean="0">
                <a:latin typeface="Helvetica" charset="0"/>
              </a:rPr>
              <a:t>Stages of Team Development</a:t>
            </a:r>
          </a:p>
          <a:p>
            <a:pPr lvl="1" eaLnBrk="1" hangingPunct="1">
              <a:spcBef>
                <a:spcPts val="0"/>
              </a:spcBef>
              <a:spcAft>
                <a:spcPts val="1800"/>
              </a:spcAft>
            </a:pPr>
            <a:r>
              <a:rPr lang="en-US" dirty="0" smtClean="0">
                <a:latin typeface="Helvetica" charset="0"/>
              </a:rPr>
              <a:t>Including the Whole Team</a:t>
            </a:r>
          </a:p>
          <a:p>
            <a:pPr lvl="1" eaLnBrk="1" hangingPunct="1">
              <a:spcBef>
                <a:spcPts val="0"/>
              </a:spcBef>
              <a:spcAft>
                <a:spcPts val="1800"/>
              </a:spcAft>
            </a:pPr>
            <a:r>
              <a:rPr lang="en-US" dirty="0" smtClean="0">
                <a:latin typeface="Helvetica" charset="0"/>
              </a:rPr>
              <a:t>Revisiting Vision</a:t>
            </a:r>
          </a:p>
          <a:p>
            <a:pPr lvl="1" eaLnBrk="1" hangingPunct="1">
              <a:spcBef>
                <a:spcPts val="0"/>
              </a:spcBef>
              <a:spcAft>
                <a:spcPts val="1800"/>
              </a:spcAft>
            </a:pPr>
            <a:r>
              <a:rPr lang="en-US" dirty="0" smtClean="0">
                <a:latin typeface="Helvetica" charset="0"/>
              </a:rPr>
              <a:t>Leadership Ethics &amp; Values</a:t>
            </a:r>
          </a:p>
          <a:p>
            <a:pPr lvl="1" eaLnBrk="1" hangingPunct="1">
              <a:spcBef>
                <a:spcPts val="0"/>
              </a:spcBef>
              <a:spcAft>
                <a:spcPts val="1800"/>
              </a:spcAft>
            </a:pPr>
            <a:r>
              <a:rPr lang="en-US" dirty="0" smtClean="0">
                <a:latin typeface="Helvetica" charset="0"/>
              </a:rPr>
              <a:t>Role Playing Leadership Challenge Scenarios</a:t>
            </a: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49</a:t>
            </a:fld>
            <a:endParaRPr lang="en-US" sz="1000">
              <a:solidFill>
                <a:srgbClr val="95B3D7"/>
              </a:solidFill>
              <a:latin typeface="Helvetica" charset="0"/>
            </a:endParaRPr>
          </a:p>
        </p:txBody>
      </p:sp>
    </p:spTree>
    <p:extLst>
      <p:ext uri="{BB962C8B-B14F-4D97-AF65-F5344CB8AC3E}">
        <p14:creationId xmlns:p14="http://schemas.microsoft.com/office/powerpoint/2010/main" val="33415208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Why Conduct ILST?</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sz="1800" dirty="0" smtClean="0">
                <a:latin typeface="Helvetica" charset="0"/>
              </a:rPr>
              <a:t>Scoutmaster’s Perspective</a:t>
            </a:r>
          </a:p>
          <a:p>
            <a:pPr lvl="1" eaLnBrk="1" hangingPunct="1">
              <a:spcBef>
                <a:spcPts val="0"/>
              </a:spcBef>
              <a:spcAft>
                <a:spcPts val="1800"/>
              </a:spcAft>
            </a:pPr>
            <a:r>
              <a:rPr lang="en-US" sz="1800" dirty="0" smtClean="0">
                <a:latin typeface="Helvetica" charset="0"/>
              </a:rPr>
              <a:t>A </a:t>
            </a:r>
            <a:r>
              <a:rPr lang="en-US" sz="1800" dirty="0">
                <a:latin typeface="Helvetica" charset="0"/>
              </a:rPr>
              <a:t>Scoutmaster can’t expect the youth leaders in his troop to know what their jobs are unless they have been told. </a:t>
            </a:r>
          </a:p>
          <a:p>
            <a:pPr lvl="1" eaLnBrk="1" hangingPunct="1">
              <a:spcBef>
                <a:spcPts val="0"/>
              </a:spcBef>
              <a:spcAft>
                <a:spcPts val="1800"/>
              </a:spcAft>
            </a:pPr>
            <a:r>
              <a:rPr lang="en-US" sz="1800" dirty="0" smtClean="0">
                <a:latin typeface="Helvetica" charset="0"/>
              </a:rPr>
              <a:t>The </a:t>
            </a:r>
            <a:r>
              <a:rPr lang="en-US" sz="1800" dirty="0">
                <a:latin typeface="Helvetica" charset="0"/>
              </a:rPr>
              <a:t>concept of </a:t>
            </a:r>
            <a:r>
              <a:rPr lang="en-US" sz="1800" dirty="0" smtClean="0">
                <a:latin typeface="Helvetica" charset="0"/>
              </a:rPr>
              <a:t>“Scout-led” </a:t>
            </a:r>
            <a:r>
              <a:rPr lang="en-US" sz="1800" dirty="0">
                <a:latin typeface="Helvetica" charset="0"/>
              </a:rPr>
              <a:t>is very </a:t>
            </a:r>
            <a:r>
              <a:rPr lang="en-US" sz="1800" dirty="0" smtClean="0">
                <a:latin typeface="Helvetica" charset="0"/>
              </a:rPr>
              <a:t>dependent </a:t>
            </a:r>
            <a:r>
              <a:rPr lang="en-US" sz="1800" dirty="0">
                <a:latin typeface="Helvetica" charset="0"/>
              </a:rPr>
              <a:t>on the </a:t>
            </a:r>
            <a:r>
              <a:rPr lang="en-US" sz="1800" dirty="0" smtClean="0">
                <a:latin typeface="Helvetica" charset="0"/>
              </a:rPr>
              <a:t>training of, </a:t>
            </a:r>
            <a:r>
              <a:rPr lang="en-US" sz="1800" dirty="0">
                <a:latin typeface="Helvetica" charset="0"/>
              </a:rPr>
              <a:t>and </a:t>
            </a:r>
            <a:r>
              <a:rPr lang="en-US" sz="1800" dirty="0" smtClean="0">
                <a:latin typeface="Helvetica" charset="0"/>
              </a:rPr>
              <a:t>follow-on mentoring, to the Scouts.  </a:t>
            </a:r>
          </a:p>
          <a:p>
            <a:pPr eaLnBrk="1" hangingPunct="1">
              <a:spcBef>
                <a:spcPts val="0"/>
              </a:spcBef>
              <a:spcAft>
                <a:spcPts val="1800"/>
              </a:spcAft>
            </a:pPr>
            <a:r>
              <a:rPr lang="en-US" sz="1800" dirty="0" smtClean="0">
                <a:latin typeface="Helvetica" charset="0"/>
              </a:rPr>
              <a:t>Scout’s Perspective</a:t>
            </a:r>
          </a:p>
          <a:p>
            <a:pPr lvl="1" eaLnBrk="1" hangingPunct="1">
              <a:spcBef>
                <a:spcPts val="0"/>
              </a:spcBef>
              <a:spcAft>
                <a:spcPts val="1800"/>
              </a:spcAft>
            </a:pPr>
            <a:r>
              <a:rPr lang="en-US" sz="1800" dirty="0" smtClean="0">
                <a:latin typeface="Helvetica" charset="0"/>
              </a:rPr>
              <a:t>Leadership is a vital part of Scouting</a:t>
            </a:r>
            <a:r>
              <a:rPr lang="is-IS" sz="1800" dirty="0" smtClean="0">
                <a:latin typeface="Helvetica" charset="0"/>
              </a:rPr>
              <a:t>…</a:t>
            </a:r>
            <a:r>
              <a:rPr lang="is-IS" sz="1800" b="1" i="1" dirty="0" smtClean="0">
                <a:latin typeface="Helvetica" charset="0"/>
              </a:rPr>
              <a:t>be prepared </a:t>
            </a:r>
            <a:r>
              <a:rPr lang="is-IS" sz="1800" dirty="0" smtClean="0">
                <a:latin typeface="Helvetica" charset="0"/>
              </a:rPr>
              <a:t>for your role</a:t>
            </a:r>
          </a:p>
          <a:p>
            <a:pPr lvl="1" eaLnBrk="1" hangingPunct="1">
              <a:spcBef>
                <a:spcPts val="0"/>
              </a:spcBef>
              <a:spcAft>
                <a:spcPts val="1800"/>
              </a:spcAft>
            </a:pPr>
            <a:r>
              <a:rPr lang="en-US" sz="1800" dirty="0" smtClean="0">
                <a:latin typeface="Helvetica" charset="0"/>
              </a:rPr>
              <a:t>ILST is part of a leadership continuum: </a:t>
            </a:r>
            <a:r>
              <a:rPr lang="en-US" sz="1800" dirty="0">
                <a:latin typeface="Helvetica" charset="0"/>
              </a:rPr>
              <a:t>National Youth Leadership Training (NYLT) and National Advanced Youth Leadership Experience (</a:t>
            </a:r>
            <a:r>
              <a:rPr lang="en-US" sz="1800" dirty="0" smtClean="0">
                <a:latin typeface="Helvetica" charset="0"/>
              </a:rPr>
              <a:t>NAYLE)</a:t>
            </a: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5</a:t>
            </a:fld>
            <a:endParaRPr lang="en-US" sz="1000">
              <a:solidFill>
                <a:srgbClr val="95B3D7"/>
              </a:solidFill>
              <a:latin typeface="Helvetica" charset="0"/>
            </a:endParaRPr>
          </a:p>
        </p:txBody>
      </p:sp>
    </p:spTree>
    <p:extLst>
      <p:ext uri="{BB962C8B-B14F-4D97-AF65-F5344CB8AC3E}">
        <p14:creationId xmlns:p14="http://schemas.microsoft.com/office/powerpoint/2010/main" val="32010597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8853" r="11313"/>
          <a:stretch/>
        </p:blipFill>
        <p:spPr>
          <a:xfrm>
            <a:off x="3143250" y="3006521"/>
            <a:ext cx="2857500" cy="2533650"/>
          </a:xfrm>
          <a:prstGeom prst="rect">
            <a:avLst/>
          </a:prstGeom>
          <a:effectLst>
            <a:outerShdw blurRad="50800" dist="38100" dir="2700000" algn="tl" rotWithShape="0">
              <a:prstClr val="black">
                <a:alpha val="40000"/>
              </a:prstClr>
            </a:outerShdw>
          </a:effectLst>
        </p:spPr>
      </p:pic>
      <p:sp>
        <p:nvSpPr>
          <p:cNvPr id="133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74BD4DC2-0616-7140-9B28-53F985E39216}" type="slidenum">
              <a:rPr lang="en-US" sz="1000">
                <a:solidFill>
                  <a:srgbClr val="95B3D7"/>
                </a:solidFill>
                <a:latin typeface="Helvetica" charset="0"/>
              </a:rPr>
              <a:pPr eaLnBrk="1" hangingPunct="1"/>
              <a:t>50</a:t>
            </a:fld>
            <a:endParaRPr lang="en-US" sz="1000">
              <a:solidFill>
                <a:srgbClr val="95B3D7"/>
              </a:solidFill>
              <a:latin typeface="Helvetica" charset="0"/>
            </a:endParaRPr>
          </a:p>
        </p:txBody>
      </p:sp>
      <p:sp>
        <p:nvSpPr>
          <p:cNvPr id="2" name="TextBox 1"/>
          <p:cNvSpPr txBox="1"/>
          <p:nvPr/>
        </p:nvSpPr>
        <p:spPr>
          <a:xfrm>
            <a:off x="1196024" y="1250261"/>
            <a:ext cx="6751969" cy="1569660"/>
          </a:xfrm>
          <a:prstGeom prst="rect">
            <a:avLst/>
          </a:prstGeom>
          <a:noFill/>
        </p:spPr>
        <p:txBody>
          <a:bodyPr wrap="none" rtlCol="0">
            <a:spAutoFit/>
          </a:bodyPr>
          <a:lstStyle/>
          <a:p>
            <a:pPr algn="ctr"/>
            <a:r>
              <a:rPr lang="en-US" sz="4800" b="1" dirty="0" smtClean="0">
                <a:solidFill>
                  <a:srgbClr val="004176"/>
                </a:solidFill>
                <a:latin typeface="Helvetica"/>
                <a:cs typeface="Helvetica"/>
              </a:rPr>
              <a:t>Game:</a:t>
            </a:r>
          </a:p>
          <a:p>
            <a:pPr algn="ctr"/>
            <a:r>
              <a:rPr lang="en-US" sz="4800" b="1" dirty="0" smtClean="0">
                <a:solidFill>
                  <a:srgbClr val="004176"/>
                </a:solidFill>
                <a:latin typeface="Helvetica"/>
                <a:cs typeface="Helvetica"/>
              </a:rPr>
              <a:t>Integrity Game (part 1)</a:t>
            </a:r>
            <a:endParaRPr lang="en-US" sz="4800" b="1" dirty="0">
              <a:solidFill>
                <a:srgbClr val="004176"/>
              </a:solidFill>
              <a:latin typeface="Helvetica"/>
              <a:cs typeface="Helvetica"/>
            </a:endParaRPr>
          </a:p>
        </p:txBody>
      </p:sp>
    </p:spTree>
    <p:extLst>
      <p:ext uri="{BB962C8B-B14F-4D97-AF65-F5344CB8AC3E}">
        <p14:creationId xmlns:p14="http://schemas.microsoft.com/office/powerpoint/2010/main" val="416525560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a:t>
            </a:r>
            <a:endParaRPr lang="en-US" dirty="0"/>
          </a:p>
        </p:txBody>
      </p:sp>
      <p:sp>
        <p:nvSpPr>
          <p:cNvPr id="3" name="Content Placeholder 2"/>
          <p:cNvSpPr>
            <a:spLocks noGrp="1"/>
          </p:cNvSpPr>
          <p:nvPr>
            <p:ph idx="1"/>
          </p:nvPr>
        </p:nvSpPr>
        <p:spPr/>
        <p:txBody>
          <a:bodyPr/>
          <a:lstStyle/>
          <a:p>
            <a:r>
              <a:rPr lang="en-US" dirty="0" smtClean="0"/>
              <a:t>A team is any group working towards a common goal.</a:t>
            </a:r>
          </a:p>
          <a:p>
            <a:endParaRPr lang="en-US" dirty="0"/>
          </a:p>
          <a:p>
            <a:r>
              <a:rPr lang="en-US" dirty="0" smtClean="0"/>
              <a:t>Just because we call something a “team” does not mean that the group functions effectively.</a:t>
            </a:r>
            <a:endParaRPr lang="en-US" dirty="0"/>
          </a:p>
        </p:txBody>
      </p:sp>
      <p:sp>
        <p:nvSpPr>
          <p:cNvPr id="4" name="Slide Number Placeholder 3"/>
          <p:cNvSpPr>
            <a:spLocks noGrp="1"/>
          </p:cNvSpPr>
          <p:nvPr>
            <p:ph type="sldNum" sz="quarter" idx="10"/>
          </p:nvPr>
        </p:nvSpPr>
        <p:spPr/>
        <p:txBody>
          <a:bodyPr/>
          <a:lstStyle/>
          <a:p>
            <a:pPr>
              <a:defRPr/>
            </a:pPr>
            <a:fld id="{B6CB32E5-55FE-4C4E-AB42-1BB7BDAB2294}" type="slidenum">
              <a:rPr lang="en-US" smtClean="0"/>
              <a:pPr>
                <a:defRPr/>
              </a:pPr>
              <a:t>51</a:t>
            </a:fld>
            <a:endParaRPr lang="en-US"/>
          </a:p>
        </p:txBody>
      </p:sp>
    </p:spTree>
    <p:extLst>
      <p:ext uri="{BB962C8B-B14F-4D97-AF65-F5344CB8AC3E}">
        <p14:creationId xmlns:p14="http://schemas.microsoft.com/office/powerpoint/2010/main" val="244933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Team Characteristics</a:t>
            </a:r>
            <a:endParaRPr lang="en-US" dirty="0">
              <a:latin typeface="Helvetica" charset="0"/>
            </a:endParaRPr>
          </a:p>
        </p:txBody>
      </p:sp>
      <p:sp>
        <p:nvSpPr>
          <p:cNvPr id="12290" name="Content Placeholder 2"/>
          <p:cNvSpPr>
            <a:spLocks noGrp="1"/>
          </p:cNvSpPr>
          <p:nvPr>
            <p:ph idx="1"/>
          </p:nvPr>
        </p:nvSpPr>
        <p:spPr>
          <a:xfrm>
            <a:off x="457200" y="1600200"/>
            <a:ext cx="8642350" cy="4233863"/>
          </a:xfrm>
        </p:spPr>
        <p:txBody>
          <a:bodyPr/>
          <a:lstStyle/>
          <a:p>
            <a:r>
              <a:rPr lang="en-US" sz="1800" dirty="0" smtClean="0"/>
              <a:t>Common </a:t>
            </a:r>
            <a:r>
              <a:rPr lang="en-US" sz="1800" dirty="0"/>
              <a:t>Purpose</a:t>
            </a:r>
          </a:p>
          <a:p>
            <a:pPr marL="685800" lvl="1"/>
            <a:r>
              <a:rPr lang="en-US" sz="1400" dirty="0"/>
              <a:t>Goal must be clear</a:t>
            </a:r>
          </a:p>
          <a:p>
            <a:pPr marL="685800" lvl="1"/>
            <a:r>
              <a:rPr lang="en-US" sz="1400" dirty="0"/>
              <a:t>Personal goals linked to team goals</a:t>
            </a:r>
          </a:p>
          <a:p>
            <a:r>
              <a:rPr lang="en-US" sz="1800" dirty="0"/>
              <a:t>Interdependence – </a:t>
            </a:r>
            <a:r>
              <a:rPr lang="en-US" sz="1800" b="0" dirty="0"/>
              <a:t>all members must be successful in individual roles</a:t>
            </a:r>
          </a:p>
          <a:p>
            <a:r>
              <a:rPr lang="en-US" sz="1800" dirty="0"/>
              <a:t>Roles, Structure, and Process</a:t>
            </a:r>
          </a:p>
          <a:p>
            <a:pPr marL="685800" lvl="1"/>
            <a:r>
              <a:rPr lang="en-US" sz="1400" dirty="0"/>
              <a:t>People know their roles and boundaries</a:t>
            </a:r>
          </a:p>
          <a:p>
            <a:pPr marL="685800" lvl="1"/>
            <a:r>
              <a:rPr lang="en-US" sz="1400" dirty="0"/>
              <a:t>Decisions are agreed upon and supported – Feedback is timely and useful</a:t>
            </a:r>
          </a:p>
          <a:p>
            <a:pPr marL="685800" lvl="1"/>
            <a:r>
              <a:rPr lang="en-US" sz="1400" dirty="0"/>
              <a:t>Communications channels are open</a:t>
            </a:r>
          </a:p>
          <a:p>
            <a:r>
              <a:rPr lang="en-US" sz="1800" dirty="0"/>
              <a:t>Leadership and Competence</a:t>
            </a:r>
          </a:p>
          <a:p>
            <a:pPr marL="685800" lvl="1"/>
            <a:r>
              <a:rPr lang="en-US" sz="1400" dirty="0"/>
              <a:t>Members have necessary skills to accomplish their tasks</a:t>
            </a:r>
          </a:p>
          <a:p>
            <a:pPr marL="685800" lvl="1"/>
            <a:r>
              <a:rPr lang="en-US" sz="1400" dirty="0"/>
              <a:t>Team has the leadership and support it needs to succeed</a:t>
            </a:r>
          </a:p>
          <a:p>
            <a:r>
              <a:rPr lang="en-US" sz="1800" dirty="0"/>
              <a:t>Team Climate is respectful, trusting, and collaborative</a:t>
            </a:r>
          </a:p>
          <a:p>
            <a:r>
              <a:rPr lang="en-US" sz="1800" dirty="0"/>
              <a:t>Performance Standards are high and continuously </a:t>
            </a:r>
            <a:r>
              <a:rPr lang="en-US" sz="1800" dirty="0" smtClean="0"/>
              <a:t>monitored/improved</a:t>
            </a:r>
          </a:p>
          <a:p>
            <a:r>
              <a:rPr lang="en-US" sz="1800" dirty="0" smtClean="0"/>
              <a:t>Clarity and Understanding of Boundaries</a:t>
            </a:r>
            <a:endParaRPr lang="en-US" sz="1800" dirty="0"/>
          </a:p>
          <a:p>
            <a:pPr eaLnBrk="1" hangingPunct="1">
              <a:spcBef>
                <a:spcPts val="0"/>
              </a:spcBef>
              <a:spcAft>
                <a:spcPts val="1800"/>
              </a:spcAft>
            </a:pPr>
            <a:endParaRPr lang="en-US" sz="1600" dirty="0">
              <a:latin typeface="Helvetica" charset="0"/>
            </a:endParaRP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52</a:t>
            </a:fld>
            <a:endParaRPr lang="en-US" sz="1000">
              <a:solidFill>
                <a:srgbClr val="95B3D7"/>
              </a:solidFill>
              <a:latin typeface="Helvetica" charset="0"/>
            </a:endParaRPr>
          </a:p>
        </p:txBody>
      </p:sp>
    </p:spTree>
    <p:extLst>
      <p:ext uri="{BB962C8B-B14F-4D97-AF65-F5344CB8AC3E}">
        <p14:creationId xmlns:p14="http://schemas.microsoft.com/office/powerpoint/2010/main" val="36400599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Team &amp; Team Characteristics</a:t>
            </a: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53</a:t>
            </a:fld>
            <a:endParaRPr lang="en-US" sz="1000">
              <a:solidFill>
                <a:srgbClr val="95B3D7"/>
              </a:solidFill>
              <a:latin typeface="Helvetica" charset="0"/>
            </a:endParaRPr>
          </a:p>
        </p:txBody>
      </p:sp>
      <p:pic>
        <p:nvPicPr>
          <p:cNvPr id="7" name="Shape 133" descr="Title.jpg"/>
          <p:cNvPicPr preferRelativeResize="0"/>
          <p:nvPr/>
        </p:nvPicPr>
        <p:blipFill>
          <a:blip r:embed="rId2">
            <a:alphaModFix/>
          </a:blip>
          <a:stretch>
            <a:fillRect/>
          </a:stretch>
        </p:blipFill>
        <p:spPr>
          <a:xfrm>
            <a:off x="4196256" y="3229193"/>
            <a:ext cx="4728778" cy="2364389"/>
          </a:xfrm>
          <a:prstGeom prst="rect">
            <a:avLst/>
          </a:prstGeom>
          <a:noFill/>
          <a:ln>
            <a:noFill/>
          </a:ln>
        </p:spPr>
      </p:pic>
      <p:pic>
        <p:nvPicPr>
          <p:cNvPr id="6" name="Shape 132" descr="635635190646122897800970155_maxresdefault-7.imgopt1000x70.jpg"/>
          <p:cNvPicPr preferRelativeResize="0"/>
          <p:nvPr/>
        </p:nvPicPr>
        <p:blipFill>
          <a:blip r:embed="rId3">
            <a:alphaModFix/>
          </a:blip>
          <a:stretch>
            <a:fillRect/>
          </a:stretch>
        </p:blipFill>
        <p:spPr>
          <a:xfrm>
            <a:off x="385614" y="1643885"/>
            <a:ext cx="4462101" cy="2507703"/>
          </a:xfrm>
          <a:prstGeom prst="rect">
            <a:avLst/>
          </a:prstGeom>
          <a:noFill/>
          <a:ln>
            <a:noFill/>
          </a:ln>
        </p:spPr>
      </p:pic>
    </p:spTree>
    <p:extLst>
      <p:ext uri="{BB962C8B-B14F-4D97-AF65-F5344CB8AC3E}">
        <p14:creationId xmlns:p14="http://schemas.microsoft.com/office/powerpoint/2010/main" val="177825777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a:latin typeface="Helvetica" charset="0"/>
              </a:rPr>
              <a:t>Team Skill Level &amp; Enthusiasm</a:t>
            </a:r>
          </a:p>
        </p:txBody>
      </p:sp>
      <p:sp>
        <p:nvSpPr>
          <p:cNvPr id="12290" name="Content Placeholder 2"/>
          <p:cNvSpPr>
            <a:spLocks noGrp="1"/>
          </p:cNvSpPr>
          <p:nvPr>
            <p:ph idx="1"/>
          </p:nvPr>
        </p:nvSpPr>
        <p:spPr>
          <a:xfrm>
            <a:off x="457200" y="1600200"/>
            <a:ext cx="8229600" cy="4233863"/>
          </a:xfrm>
        </p:spPr>
        <p:txBody>
          <a:bodyPr/>
          <a:lstStyle/>
          <a:p>
            <a:r>
              <a:rPr lang="en-US" sz="1800" dirty="0"/>
              <a:t>Skill Level </a:t>
            </a:r>
          </a:p>
          <a:p>
            <a:pPr lvl="1"/>
            <a:r>
              <a:rPr lang="en-US" sz="1400" dirty="0"/>
              <a:t>Generally starts low and increases as team grows together and gets better at working as a team</a:t>
            </a:r>
          </a:p>
          <a:p>
            <a:endParaRPr lang="en-US" sz="1800" dirty="0" smtClean="0"/>
          </a:p>
          <a:p>
            <a:r>
              <a:rPr lang="en-US" sz="1800" dirty="0" smtClean="0"/>
              <a:t>Enthusiasm</a:t>
            </a:r>
            <a:endParaRPr lang="en-US" sz="1800" dirty="0"/>
          </a:p>
          <a:p>
            <a:pPr lvl="1"/>
            <a:r>
              <a:rPr lang="en-US" sz="1400" dirty="0"/>
              <a:t>Generally starts out high but can take a sudden dip</a:t>
            </a:r>
          </a:p>
          <a:p>
            <a:pPr lvl="1"/>
            <a:r>
              <a:rPr lang="en-US" sz="1400" dirty="0"/>
              <a:t>As team members explore their differences and align their expectations with reality</a:t>
            </a:r>
          </a:p>
          <a:p>
            <a:pPr lvl="1"/>
            <a:r>
              <a:rPr lang="en-US" sz="1400" dirty="0"/>
              <a:t>Team begins to achieve results and enthusiasm begins to rise </a:t>
            </a:r>
            <a:r>
              <a:rPr lang="en-US" sz="1400" dirty="0" smtClean="0"/>
              <a:t>again</a:t>
            </a:r>
            <a:endParaRPr lang="en-US" sz="1400" dirty="0"/>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54</a:t>
            </a:fld>
            <a:endParaRPr lang="en-US" sz="1000">
              <a:solidFill>
                <a:srgbClr val="95B3D7"/>
              </a:solidFill>
              <a:latin typeface="Helvetica" charset="0"/>
            </a:endParaRPr>
          </a:p>
        </p:txBody>
      </p:sp>
      <p:sp>
        <p:nvSpPr>
          <p:cNvPr id="5" name="Content Placeholder 2"/>
          <p:cNvSpPr txBox="1">
            <a:spLocks/>
          </p:cNvSpPr>
          <p:nvPr/>
        </p:nvSpPr>
        <p:spPr bwMode="auto">
          <a:xfrm>
            <a:off x="1940879" y="4083457"/>
            <a:ext cx="5262242" cy="1484688"/>
          </a:xfrm>
          <a:prstGeom prst="rect">
            <a:avLst/>
          </a:prstGeom>
          <a:solidFill>
            <a:schemeClr val="accent1">
              <a:lumMod val="20000"/>
              <a:lumOff val="80000"/>
            </a:schemeClr>
          </a:solidFill>
          <a:ln w="9525">
            <a:solidFill>
              <a:schemeClr val="accent1">
                <a:lumMod val="75000"/>
              </a:schemeClr>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None/>
            </a:pPr>
            <a:r>
              <a:rPr lang="en-US" sz="1000" dirty="0" smtClean="0"/>
              <a:t>Forming</a:t>
            </a:r>
            <a:r>
              <a:rPr lang="en-US" sz="1000" b="0" dirty="0" smtClean="0"/>
              <a:t>	Starting Out			Enthusiasm </a:t>
            </a:r>
            <a:r>
              <a:rPr lang="en-US" sz="1000" b="0" dirty="0" smtClean="0"/>
              <a:t>High	Skills </a:t>
            </a:r>
            <a:r>
              <a:rPr lang="en-US" sz="1000" b="0" dirty="0" smtClean="0"/>
              <a:t>Low</a:t>
            </a:r>
          </a:p>
          <a:p>
            <a:pPr marL="0" indent="0">
              <a:spcBef>
                <a:spcPts val="1800"/>
              </a:spcBef>
              <a:buNone/>
            </a:pPr>
            <a:r>
              <a:rPr lang="en-US" sz="1000" dirty="0" smtClean="0"/>
              <a:t>Storming</a:t>
            </a:r>
            <a:r>
              <a:rPr lang="en-US" sz="1000" b="0" dirty="0" smtClean="0"/>
              <a:t>	Becoming Discouraged 		Enthusiasm </a:t>
            </a:r>
            <a:r>
              <a:rPr lang="en-US" sz="1000" b="0" dirty="0" smtClean="0"/>
              <a:t>Low	Skills </a:t>
            </a:r>
            <a:r>
              <a:rPr lang="en-US" sz="1000" b="0" dirty="0" smtClean="0"/>
              <a:t>Low</a:t>
            </a:r>
          </a:p>
          <a:p>
            <a:pPr marL="0" indent="0">
              <a:spcBef>
                <a:spcPts val="1800"/>
              </a:spcBef>
              <a:buNone/>
            </a:pPr>
            <a:r>
              <a:rPr lang="en-US" sz="1000" dirty="0" smtClean="0"/>
              <a:t>Norming</a:t>
            </a:r>
            <a:r>
              <a:rPr lang="en-US" sz="1000" b="0" dirty="0" smtClean="0"/>
              <a:t>	Making Progress 		</a:t>
            </a:r>
            <a:r>
              <a:rPr lang="en-US" sz="1000" b="0" dirty="0" smtClean="0"/>
              <a:t>Enthusiasm Increasing	Skills </a:t>
            </a:r>
            <a:r>
              <a:rPr lang="en-US" sz="1000" b="0" dirty="0" smtClean="0"/>
              <a:t>Increasing</a:t>
            </a:r>
          </a:p>
          <a:p>
            <a:pPr marL="0" indent="0">
              <a:spcBef>
                <a:spcPts val="1800"/>
              </a:spcBef>
              <a:buNone/>
            </a:pPr>
            <a:r>
              <a:rPr lang="en-US" sz="1000" dirty="0" smtClean="0"/>
              <a:t>Performing</a:t>
            </a:r>
            <a:r>
              <a:rPr lang="en-US" sz="1000" b="0" dirty="0" smtClean="0"/>
              <a:t>	Finding Success 		Enthusiasm </a:t>
            </a:r>
            <a:r>
              <a:rPr lang="en-US" sz="1000" b="0" dirty="0" smtClean="0"/>
              <a:t>High	Skills </a:t>
            </a:r>
            <a:r>
              <a:rPr lang="en-US" sz="1000" b="0" dirty="0" smtClean="0"/>
              <a:t>High</a:t>
            </a:r>
            <a:endParaRPr lang="en-US" sz="1000" b="0" dirty="0" smtClean="0">
              <a:latin typeface="Helvetica" charset="0"/>
            </a:endParaRPr>
          </a:p>
          <a:p>
            <a:pPr eaLnBrk="1" hangingPunct="1">
              <a:spcBef>
                <a:spcPts val="0"/>
              </a:spcBef>
              <a:spcAft>
                <a:spcPts val="1800"/>
              </a:spcAft>
            </a:pPr>
            <a:endParaRPr lang="en-US" sz="1000" b="0" dirty="0">
              <a:latin typeface="Helvetica" charset="0"/>
            </a:endParaRPr>
          </a:p>
        </p:txBody>
      </p:sp>
    </p:spTree>
    <p:extLst>
      <p:ext uri="{BB962C8B-B14F-4D97-AF65-F5344CB8AC3E}">
        <p14:creationId xmlns:p14="http://schemas.microsoft.com/office/powerpoint/2010/main" val="277943461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EDGE in Leadership</a:t>
            </a:r>
            <a:endParaRPr lang="en-US" dirty="0"/>
          </a:p>
        </p:txBody>
      </p:sp>
      <p:sp>
        <p:nvSpPr>
          <p:cNvPr id="3" name="Content Placeholder 2"/>
          <p:cNvSpPr>
            <a:spLocks noGrp="1"/>
          </p:cNvSpPr>
          <p:nvPr>
            <p:ph idx="1"/>
          </p:nvPr>
        </p:nvSpPr>
        <p:spPr/>
        <p:txBody>
          <a:bodyPr/>
          <a:lstStyle/>
          <a:p>
            <a:r>
              <a:rPr lang="en-US" dirty="0"/>
              <a:t>The Leading EDGE enables a leader to help team members learn and grow as they strive </a:t>
            </a:r>
            <a:r>
              <a:rPr lang="en-US" dirty="0" smtClean="0"/>
              <a:t>toward a </a:t>
            </a:r>
            <a:r>
              <a:rPr lang="en-US" dirty="0"/>
              <a:t>goal.</a:t>
            </a:r>
            <a:endParaRPr lang="en-US" dirty="0"/>
          </a:p>
        </p:txBody>
      </p:sp>
      <p:sp>
        <p:nvSpPr>
          <p:cNvPr id="4" name="Slide Number Placeholder 3"/>
          <p:cNvSpPr>
            <a:spLocks noGrp="1"/>
          </p:cNvSpPr>
          <p:nvPr>
            <p:ph type="sldNum" sz="quarter" idx="10"/>
          </p:nvPr>
        </p:nvSpPr>
        <p:spPr/>
        <p:txBody>
          <a:bodyPr/>
          <a:lstStyle/>
          <a:p>
            <a:pPr>
              <a:defRPr/>
            </a:pPr>
            <a:fld id="{B6CB32E5-55FE-4C4E-AB42-1BB7BDAB2294}" type="slidenum">
              <a:rPr lang="en-US" smtClean="0"/>
              <a:pPr>
                <a:defRPr/>
              </a:pPr>
              <a:t>55</a:t>
            </a:fld>
            <a:endParaRPr lang="en-US"/>
          </a:p>
        </p:txBody>
      </p:sp>
      <p:grpSp>
        <p:nvGrpSpPr>
          <p:cNvPr id="7" name="Group 6"/>
          <p:cNvGrpSpPr/>
          <p:nvPr/>
        </p:nvGrpSpPr>
        <p:grpSpPr>
          <a:xfrm>
            <a:off x="1288678" y="3603066"/>
            <a:ext cx="6566645" cy="1491162"/>
            <a:chOff x="764043" y="3572094"/>
            <a:chExt cx="6566645" cy="1491162"/>
          </a:xfrm>
        </p:grpSpPr>
        <p:sp>
          <p:nvSpPr>
            <p:cNvPr id="5" name="Content Placeholder 2"/>
            <p:cNvSpPr txBox="1">
              <a:spLocks/>
            </p:cNvSpPr>
            <p:nvPr/>
          </p:nvSpPr>
          <p:spPr bwMode="auto">
            <a:xfrm>
              <a:off x="2006496" y="3578568"/>
              <a:ext cx="5324192" cy="1484688"/>
            </a:xfrm>
            <a:prstGeom prst="rect">
              <a:avLst/>
            </a:prstGeom>
            <a:solidFill>
              <a:schemeClr val="accent1">
                <a:lumMod val="20000"/>
                <a:lumOff val="80000"/>
              </a:schemeClr>
            </a:solidFill>
            <a:ln w="9525">
              <a:solidFill>
                <a:schemeClr val="accent1">
                  <a:lumMod val="75000"/>
                </a:schemeClr>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800"/>
                </a:spcBef>
                <a:buNone/>
              </a:pPr>
              <a:r>
                <a:rPr lang="en-US" sz="1000" dirty="0" smtClean="0"/>
                <a:t>Forming</a:t>
              </a:r>
              <a:r>
                <a:rPr lang="en-US" sz="1000" b="0" dirty="0" smtClean="0">
                  <a:solidFill>
                    <a:schemeClr val="bg1">
                      <a:lumMod val="50000"/>
                    </a:schemeClr>
                  </a:solidFill>
                </a:rPr>
                <a:t>	Starting Out			Enthusiasm </a:t>
              </a:r>
              <a:r>
                <a:rPr lang="en-US" sz="1000" b="0" dirty="0" smtClean="0">
                  <a:solidFill>
                    <a:schemeClr val="bg1">
                      <a:lumMod val="50000"/>
                    </a:schemeClr>
                  </a:solidFill>
                </a:rPr>
                <a:t>High	Skills </a:t>
              </a:r>
              <a:r>
                <a:rPr lang="en-US" sz="1000" b="0" dirty="0" smtClean="0">
                  <a:solidFill>
                    <a:schemeClr val="bg1">
                      <a:lumMod val="50000"/>
                    </a:schemeClr>
                  </a:solidFill>
                </a:rPr>
                <a:t>Low</a:t>
              </a:r>
            </a:p>
            <a:p>
              <a:pPr marL="0" indent="0">
                <a:spcBef>
                  <a:spcPts val="1800"/>
                </a:spcBef>
                <a:buNone/>
              </a:pPr>
              <a:r>
                <a:rPr lang="en-US" sz="1000" dirty="0" smtClean="0"/>
                <a:t>Storming</a:t>
              </a:r>
              <a:r>
                <a:rPr lang="en-US" sz="1000" b="0" dirty="0" smtClean="0">
                  <a:solidFill>
                    <a:schemeClr val="bg1">
                      <a:lumMod val="50000"/>
                    </a:schemeClr>
                  </a:solidFill>
                </a:rPr>
                <a:t>	Becoming Discouraged 		Enthusiasm </a:t>
              </a:r>
              <a:r>
                <a:rPr lang="en-US" sz="1000" b="0" dirty="0" smtClean="0">
                  <a:solidFill>
                    <a:schemeClr val="bg1">
                      <a:lumMod val="50000"/>
                    </a:schemeClr>
                  </a:solidFill>
                </a:rPr>
                <a:t>Low	Skills </a:t>
              </a:r>
              <a:r>
                <a:rPr lang="en-US" sz="1000" b="0" dirty="0" smtClean="0">
                  <a:solidFill>
                    <a:schemeClr val="bg1">
                      <a:lumMod val="50000"/>
                    </a:schemeClr>
                  </a:solidFill>
                </a:rPr>
                <a:t>Low</a:t>
              </a:r>
            </a:p>
            <a:p>
              <a:pPr marL="0" indent="0">
                <a:spcBef>
                  <a:spcPts val="1800"/>
                </a:spcBef>
                <a:buNone/>
              </a:pPr>
              <a:r>
                <a:rPr lang="en-US" sz="1000" dirty="0" smtClean="0"/>
                <a:t>Norming</a:t>
              </a:r>
              <a:r>
                <a:rPr lang="en-US" sz="1000" b="0" dirty="0" smtClean="0">
                  <a:solidFill>
                    <a:schemeClr val="bg1">
                      <a:lumMod val="50000"/>
                    </a:schemeClr>
                  </a:solidFill>
                </a:rPr>
                <a:t>	Making Progress 		</a:t>
              </a:r>
              <a:r>
                <a:rPr lang="en-US" sz="1000" b="0" dirty="0" smtClean="0">
                  <a:solidFill>
                    <a:schemeClr val="bg1">
                      <a:lumMod val="50000"/>
                    </a:schemeClr>
                  </a:solidFill>
                </a:rPr>
                <a:t>Enthusiasm Increasing	Skills </a:t>
              </a:r>
              <a:r>
                <a:rPr lang="en-US" sz="1000" b="0" dirty="0" smtClean="0">
                  <a:solidFill>
                    <a:schemeClr val="bg1">
                      <a:lumMod val="50000"/>
                    </a:schemeClr>
                  </a:solidFill>
                </a:rPr>
                <a:t>Increasing</a:t>
              </a:r>
            </a:p>
            <a:p>
              <a:pPr marL="0" indent="0">
                <a:spcBef>
                  <a:spcPts val="1800"/>
                </a:spcBef>
                <a:buNone/>
              </a:pPr>
              <a:r>
                <a:rPr lang="en-US" sz="1000" dirty="0" smtClean="0"/>
                <a:t>Performing</a:t>
              </a:r>
              <a:r>
                <a:rPr lang="en-US" sz="1000" b="0" dirty="0" smtClean="0">
                  <a:solidFill>
                    <a:schemeClr val="bg1">
                      <a:lumMod val="50000"/>
                    </a:schemeClr>
                  </a:solidFill>
                </a:rPr>
                <a:t>	Finding Success 		Enthusiasm </a:t>
              </a:r>
              <a:r>
                <a:rPr lang="en-US" sz="1000" b="0" dirty="0" smtClean="0">
                  <a:solidFill>
                    <a:schemeClr val="bg1">
                      <a:lumMod val="50000"/>
                    </a:schemeClr>
                  </a:solidFill>
                </a:rPr>
                <a:t>High	Skills </a:t>
              </a:r>
              <a:r>
                <a:rPr lang="en-US" sz="1000" b="0" dirty="0" smtClean="0">
                  <a:solidFill>
                    <a:schemeClr val="bg1">
                      <a:lumMod val="50000"/>
                    </a:schemeClr>
                  </a:solidFill>
                </a:rPr>
                <a:t>High</a:t>
              </a:r>
              <a:endParaRPr lang="en-US" sz="1000" b="0" dirty="0" smtClean="0">
                <a:solidFill>
                  <a:schemeClr val="bg1">
                    <a:lumMod val="50000"/>
                  </a:schemeClr>
                </a:solidFill>
                <a:latin typeface="Helvetica" charset="0"/>
              </a:endParaRPr>
            </a:p>
            <a:p>
              <a:pPr eaLnBrk="1" hangingPunct="1">
                <a:spcBef>
                  <a:spcPts val="0"/>
                </a:spcBef>
                <a:spcAft>
                  <a:spcPts val="1800"/>
                </a:spcAft>
              </a:pPr>
              <a:endParaRPr lang="en-US" sz="1000" b="0" dirty="0">
                <a:latin typeface="Helvetica" charset="0"/>
              </a:endParaRPr>
            </a:p>
          </p:txBody>
        </p:sp>
        <p:sp>
          <p:nvSpPr>
            <p:cNvPr id="6" name="Content Placeholder 2"/>
            <p:cNvSpPr txBox="1">
              <a:spLocks/>
            </p:cNvSpPr>
            <p:nvPr/>
          </p:nvSpPr>
          <p:spPr bwMode="auto">
            <a:xfrm>
              <a:off x="764043" y="3572094"/>
              <a:ext cx="1135741" cy="1484688"/>
            </a:xfrm>
            <a:prstGeom prst="rect">
              <a:avLst/>
            </a:prstGeom>
            <a:solidFill>
              <a:schemeClr val="accent1">
                <a:lumMod val="20000"/>
                <a:lumOff val="80000"/>
              </a:schemeClr>
            </a:solidFill>
            <a:ln w="9525">
              <a:solidFill>
                <a:schemeClr val="accent1">
                  <a:lumMod val="75000"/>
                </a:schemeClr>
              </a:solidFill>
              <a:miter lim="800000"/>
              <a:headEnd/>
              <a:tailEnd/>
            </a:ln>
            <a:extLs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b="1" kern="1200">
                  <a:solidFill>
                    <a:srgbClr val="005AA3"/>
                  </a:solidFill>
                  <a:latin typeface="Helvetica"/>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charset="0"/>
                <a:buChar char="–"/>
                <a:defRPr sz="2000" kern="1200">
                  <a:solidFill>
                    <a:srgbClr val="005AA3"/>
                  </a:solidFill>
                  <a:latin typeface="Helvetica"/>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charset="0"/>
                <a:buChar char="•"/>
                <a:defRPr kern="1200">
                  <a:solidFill>
                    <a:srgbClr val="005AA3"/>
                  </a:solidFill>
                  <a:latin typeface="Helvetica"/>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b="1" i="1" kern="1200">
                  <a:solidFill>
                    <a:srgbClr val="CF0031"/>
                  </a:solidFill>
                  <a:latin typeface="Helvetica"/>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charset="0"/>
                <a:buChar char="»"/>
                <a:defRPr sz="1200" i="1" kern="1200">
                  <a:solidFill>
                    <a:srgbClr val="005AA3"/>
                  </a:solidFill>
                  <a:latin typeface="Helvetica"/>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spcBef>
                  <a:spcPts val="1800"/>
                </a:spcBef>
                <a:buNone/>
              </a:pPr>
              <a:r>
                <a:rPr lang="en-US" sz="1000" dirty="0" smtClean="0">
                  <a:solidFill>
                    <a:srgbClr val="CF0031"/>
                  </a:solidFill>
                </a:rPr>
                <a:t>Explaining</a:t>
              </a:r>
              <a:endParaRPr lang="en-US" sz="1000" b="0" dirty="0" smtClean="0">
                <a:solidFill>
                  <a:srgbClr val="CF0031"/>
                </a:solidFill>
              </a:endParaRPr>
            </a:p>
            <a:p>
              <a:pPr marL="0" indent="0" algn="r">
                <a:spcBef>
                  <a:spcPts val="1800"/>
                </a:spcBef>
                <a:buNone/>
              </a:pPr>
              <a:r>
                <a:rPr lang="en-US" sz="1000" dirty="0" smtClean="0">
                  <a:solidFill>
                    <a:srgbClr val="CF0031"/>
                  </a:solidFill>
                </a:rPr>
                <a:t>Demonstrating</a:t>
              </a:r>
              <a:endParaRPr lang="en-US" sz="1000" b="0" dirty="0" smtClean="0">
                <a:solidFill>
                  <a:srgbClr val="CF0031"/>
                </a:solidFill>
              </a:endParaRPr>
            </a:p>
            <a:p>
              <a:pPr marL="0" indent="0" algn="r">
                <a:spcBef>
                  <a:spcPts val="1800"/>
                </a:spcBef>
                <a:buNone/>
              </a:pPr>
              <a:r>
                <a:rPr lang="en-US" sz="1000" dirty="0" smtClean="0">
                  <a:solidFill>
                    <a:srgbClr val="CF0031"/>
                  </a:solidFill>
                </a:rPr>
                <a:t>Guiding</a:t>
              </a:r>
              <a:endParaRPr lang="en-US" sz="1000" b="0" dirty="0" smtClean="0">
                <a:solidFill>
                  <a:srgbClr val="CF0031"/>
                </a:solidFill>
              </a:endParaRPr>
            </a:p>
            <a:p>
              <a:pPr marL="0" indent="0" algn="r">
                <a:spcBef>
                  <a:spcPts val="1800"/>
                </a:spcBef>
                <a:buNone/>
              </a:pPr>
              <a:r>
                <a:rPr lang="en-US" sz="1000" dirty="0" smtClean="0">
                  <a:solidFill>
                    <a:srgbClr val="CF0031"/>
                  </a:solidFill>
                </a:rPr>
                <a:t>Enabling</a:t>
              </a:r>
              <a:endParaRPr lang="en-US" sz="1000" b="0" dirty="0" smtClean="0">
                <a:solidFill>
                  <a:srgbClr val="CF0031"/>
                </a:solidFill>
                <a:latin typeface="Helvetica" charset="0"/>
              </a:endParaRPr>
            </a:p>
            <a:p>
              <a:pPr eaLnBrk="1" hangingPunct="1">
                <a:spcBef>
                  <a:spcPts val="0"/>
                </a:spcBef>
                <a:spcAft>
                  <a:spcPts val="1800"/>
                </a:spcAft>
              </a:pPr>
              <a:endParaRPr lang="en-US" sz="1000" b="0" dirty="0">
                <a:solidFill>
                  <a:srgbClr val="CF0031"/>
                </a:solidFill>
                <a:latin typeface="Helvetica" charset="0"/>
              </a:endParaRPr>
            </a:p>
          </p:txBody>
        </p:sp>
      </p:grpSp>
    </p:spTree>
    <p:extLst>
      <p:ext uri="{BB962C8B-B14F-4D97-AF65-F5344CB8AC3E}">
        <p14:creationId xmlns:p14="http://schemas.microsoft.com/office/powerpoint/2010/main" val="32608509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Including the Whole Team</a:t>
            </a:r>
            <a:endParaRPr lang="en-US" dirty="0"/>
          </a:p>
        </p:txBody>
      </p:sp>
      <p:sp>
        <p:nvSpPr>
          <p:cNvPr id="3" name="Content Placeholder 2"/>
          <p:cNvSpPr>
            <a:spLocks noGrp="1"/>
          </p:cNvSpPr>
          <p:nvPr>
            <p:ph idx="1"/>
          </p:nvPr>
        </p:nvSpPr>
        <p:spPr/>
        <p:txBody>
          <a:bodyPr/>
          <a:lstStyle/>
          <a:p>
            <a:r>
              <a:rPr lang="en-US" dirty="0"/>
              <a:t>Leaders want to look at their team and see </a:t>
            </a:r>
            <a:r>
              <a:rPr lang="en-US" dirty="0">
                <a:solidFill>
                  <a:srgbClr val="004176"/>
                </a:solidFill>
              </a:rPr>
              <a:t>how best to involve and use the skills </a:t>
            </a:r>
            <a:r>
              <a:rPr lang="en-US" dirty="0" smtClean="0">
                <a:solidFill>
                  <a:srgbClr val="004176"/>
                </a:solidFill>
              </a:rPr>
              <a:t>of every </a:t>
            </a:r>
            <a:r>
              <a:rPr lang="en-US" dirty="0">
                <a:solidFill>
                  <a:srgbClr val="004176"/>
                </a:solidFill>
              </a:rPr>
              <a:t>person</a:t>
            </a:r>
            <a:r>
              <a:rPr lang="en-US" dirty="0"/>
              <a:t>, not just a few friends or the strongest individuals. </a:t>
            </a:r>
            <a:endParaRPr lang="en-US" dirty="0" smtClean="0"/>
          </a:p>
          <a:p>
            <a:endParaRPr lang="en-US" dirty="0"/>
          </a:p>
          <a:p>
            <a:r>
              <a:rPr lang="en-US" dirty="0" smtClean="0"/>
              <a:t>Leaders </a:t>
            </a:r>
            <a:r>
              <a:rPr lang="en-US" dirty="0"/>
              <a:t>also want to </a:t>
            </a:r>
            <a:r>
              <a:rPr lang="en-US" dirty="0" smtClean="0">
                <a:solidFill>
                  <a:srgbClr val="004176"/>
                </a:solidFill>
              </a:rPr>
              <a:t>understand the </a:t>
            </a:r>
            <a:r>
              <a:rPr lang="en-US" dirty="0">
                <a:solidFill>
                  <a:srgbClr val="004176"/>
                </a:solidFill>
              </a:rPr>
              <a:t>needs and goals of each individual </a:t>
            </a:r>
            <a:r>
              <a:rPr lang="en-US" dirty="0"/>
              <a:t>person and how all the members of the team can help </a:t>
            </a:r>
            <a:r>
              <a:rPr lang="en-US" dirty="0" smtClean="0"/>
              <a:t>each team </a:t>
            </a:r>
            <a:r>
              <a:rPr lang="en-US" dirty="0"/>
              <a:t>member achieve their individual goals.</a:t>
            </a:r>
            <a:endParaRPr lang="en-US" dirty="0"/>
          </a:p>
        </p:txBody>
      </p:sp>
      <p:sp>
        <p:nvSpPr>
          <p:cNvPr id="4" name="Slide Number Placeholder 3"/>
          <p:cNvSpPr>
            <a:spLocks noGrp="1"/>
          </p:cNvSpPr>
          <p:nvPr>
            <p:ph type="sldNum" sz="quarter" idx="10"/>
          </p:nvPr>
        </p:nvSpPr>
        <p:spPr/>
        <p:txBody>
          <a:bodyPr/>
          <a:lstStyle/>
          <a:p>
            <a:pPr>
              <a:defRPr/>
            </a:pPr>
            <a:fld id="{B6CB32E5-55FE-4C4E-AB42-1BB7BDAB2294}" type="slidenum">
              <a:rPr lang="en-US" smtClean="0"/>
              <a:pPr>
                <a:defRPr/>
              </a:pPr>
              <a:t>56</a:t>
            </a:fld>
            <a:endParaRPr lang="en-US"/>
          </a:p>
        </p:txBody>
      </p:sp>
    </p:spTree>
    <p:extLst>
      <p:ext uri="{BB962C8B-B14F-4D97-AF65-F5344CB8AC3E}">
        <p14:creationId xmlns:p14="http://schemas.microsoft.com/office/powerpoint/2010/main" val="402531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70325" y="3000242"/>
            <a:ext cx="3386572" cy="2539929"/>
          </a:xfrm>
          <a:prstGeom prst="rect">
            <a:avLst/>
          </a:prstGeom>
          <a:effectLst>
            <a:outerShdw blurRad="50800" dist="38100" dir="2700000" algn="tl" rotWithShape="0">
              <a:prstClr val="black">
                <a:alpha val="40000"/>
              </a:prstClr>
            </a:outerShdw>
          </a:effectLst>
        </p:spPr>
      </p:pic>
      <p:sp>
        <p:nvSpPr>
          <p:cNvPr id="133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74BD4DC2-0616-7140-9B28-53F985E39216}" type="slidenum">
              <a:rPr lang="en-US" sz="1000">
                <a:solidFill>
                  <a:srgbClr val="95B3D7"/>
                </a:solidFill>
                <a:latin typeface="Helvetica" charset="0"/>
              </a:rPr>
              <a:pPr eaLnBrk="1" hangingPunct="1"/>
              <a:t>57</a:t>
            </a:fld>
            <a:endParaRPr lang="en-US" sz="1000">
              <a:solidFill>
                <a:srgbClr val="95B3D7"/>
              </a:solidFill>
              <a:latin typeface="Helvetica" charset="0"/>
            </a:endParaRPr>
          </a:p>
        </p:txBody>
      </p:sp>
      <p:sp>
        <p:nvSpPr>
          <p:cNvPr id="2" name="TextBox 1"/>
          <p:cNvSpPr txBox="1"/>
          <p:nvPr/>
        </p:nvSpPr>
        <p:spPr>
          <a:xfrm>
            <a:off x="2152114" y="1250261"/>
            <a:ext cx="4839786" cy="1569660"/>
          </a:xfrm>
          <a:prstGeom prst="rect">
            <a:avLst/>
          </a:prstGeom>
          <a:noFill/>
        </p:spPr>
        <p:txBody>
          <a:bodyPr wrap="none" rtlCol="0">
            <a:spAutoFit/>
          </a:bodyPr>
          <a:lstStyle/>
          <a:p>
            <a:pPr algn="ctr"/>
            <a:r>
              <a:rPr lang="en-US" sz="4800" b="1" dirty="0" smtClean="0">
                <a:solidFill>
                  <a:srgbClr val="004176"/>
                </a:solidFill>
                <a:latin typeface="Helvetica"/>
                <a:cs typeface="Helvetica"/>
              </a:rPr>
              <a:t>Game:</a:t>
            </a:r>
          </a:p>
          <a:p>
            <a:pPr algn="ctr"/>
            <a:r>
              <a:rPr lang="en-US" sz="4800" b="1" dirty="0" smtClean="0">
                <a:solidFill>
                  <a:srgbClr val="004176"/>
                </a:solidFill>
                <a:latin typeface="Helvetica"/>
                <a:cs typeface="Helvetica"/>
              </a:rPr>
              <a:t>The Rock Game</a:t>
            </a:r>
            <a:endParaRPr lang="en-US" sz="4800" b="1" dirty="0">
              <a:solidFill>
                <a:srgbClr val="004176"/>
              </a:solidFill>
              <a:latin typeface="Helvetica"/>
              <a:cs typeface="Helvetica"/>
            </a:endParaRPr>
          </a:p>
        </p:txBody>
      </p:sp>
    </p:spTree>
    <p:extLst>
      <p:ext uri="{BB962C8B-B14F-4D97-AF65-F5344CB8AC3E}">
        <p14:creationId xmlns:p14="http://schemas.microsoft.com/office/powerpoint/2010/main" val="161290673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Vision (Revisited)</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We previously discussed the concept of a vision, but let’s apply it to what we’ve been learning</a:t>
            </a:r>
            <a:r>
              <a:rPr lang="is-IS" dirty="0" smtClean="0">
                <a:latin typeface="Helvetica" charset="0"/>
              </a:rPr>
              <a:t>…</a:t>
            </a:r>
          </a:p>
          <a:p>
            <a:pPr lvl="1" eaLnBrk="1" hangingPunct="1">
              <a:spcBef>
                <a:spcPts val="0"/>
              </a:spcBef>
              <a:spcAft>
                <a:spcPts val="1800"/>
              </a:spcAft>
            </a:pPr>
            <a:r>
              <a:rPr lang="is-IS" dirty="0" smtClean="0">
                <a:latin typeface="Helvetica" charset="0"/>
              </a:rPr>
              <a:t>How will each of you use the skills you’ve learned to make the vision for the Troop a reality?</a:t>
            </a:r>
            <a:endParaRPr lang="en-US" dirty="0" smtClean="0">
              <a:latin typeface="Helvetica" charset="0"/>
            </a:endParaRPr>
          </a:p>
          <a:p>
            <a:pPr eaLnBrk="1" hangingPunct="1">
              <a:spcBef>
                <a:spcPts val="0"/>
              </a:spcBef>
              <a:spcAft>
                <a:spcPts val="1800"/>
              </a:spcAft>
            </a:pPr>
            <a:r>
              <a:rPr lang="en-US" dirty="0" smtClean="0">
                <a:latin typeface="Helvetica" charset="0"/>
              </a:rPr>
              <a:t>Before the next troop meeting</a:t>
            </a:r>
            <a:r>
              <a:rPr lang="is-IS" dirty="0" smtClean="0">
                <a:latin typeface="Helvetica" charset="0"/>
              </a:rPr>
              <a:t>…</a:t>
            </a:r>
            <a:endParaRPr lang="en-US" dirty="0" smtClean="0">
              <a:latin typeface="Helvetica" charset="0"/>
            </a:endParaRPr>
          </a:p>
          <a:p>
            <a:pPr lvl="1" eaLnBrk="1" hangingPunct="1">
              <a:spcBef>
                <a:spcPts val="0"/>
              </a:spcBef>
              <a:spcAft>
                <a:spcPts val="1800"/>
              </a:spcAft>
            </a:pPr>
            <a:r>
              <a:rPr lang="en-US" dirty="0">
                <a:latin typeface="Helvetica" charset="0"/>
              </a:rPr>
              <a:t>P</a:t>
            </a:r>
            <a:r>
              <a:rPr lang="en-US" dirty="0" smtClean="0">
                <a:latin typeface="Helvetica" charset="0"/>
              </a:rPr>
              <a:t>repare a vision for your position.</a:t>
            </a:r>
          </a:p>
          <a:p>
            <a:pPr lvl="1" eaLnBrk="1" hangingPunct="1">
              <a:spcBef>
                <a:spcPts val="0"/>
              </a:spcBef>
              <a:spcAft>
                <a:spcPts val="1800"/>
              </a:spcAft>
            </a:pPr>
            <a:r>
              <a:rPr lang="en-US" dirty="0" smtClean="0">
                <a:latin typeface="Helvetica" charset="0"/>
              </a:rPr>
              <a:t>Identify what goals (steps) you will use to achieve your vision.</a:t>
            </a:r>
            <a:endParaRPr lang="en-US" dirty="0">
              <a:latin typeface="Helvetica" charset="0"/>
            </a:endParaRPr>
          </a:p>
          <a:p>
            <a:pPr eaLnBrk="1" hangingPunct="1">
              <a:spcBef>
                <a:spcPts val="0"/>
              </a:spcBef>
              <a:spcAft>
                <a:spcPts val="1800"/>
              </a:spcAft>
            </a:pPr>
            <a:endParaRPr lang="en-US" sz="1600" dirty="0">
              <a:latin typeface="Helvetica" charset="0"/>
            </a:endParaRP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58</a:t>
            </a:fld>
            <a:endParaRPr lang="en-US" sz="1000">
              <a:solidFill>
                <a:srgbClr val="95B3D7"/>
              </a:solidFill>
              <a:latin typeface="Helvetica" charset="0"/>
            </a:endParaRPr>
          </a:p>
        </p:txBody>
      </p:sp>
    </p:spTree>
    <p:extLst>
      <p:ext uri="{BB962C8B-B14F-4D97-AF65-F5344CB8AC3E}">
        <p14:creationId xmlns:p14="http://schemas.microsoft.com/office/powerpoint/2010/main" val="340224782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Leadership Ethics &amp; Values</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sz="1600" dirty="0" smtClean="0">
                <a:latin typeface="Helvetica" charset="0"/>
              </a:rPr>
              <a:t>On </a:t>
            </a:r>
            <a:r>
              <a:rPr lang="en-US" sz="1600" dirty="0">
                <a:latin typeface="Helvetica" charset="0"/>
              </a:rPr>
              <a:t>my honor</a:t>
            </a:r>
            <a:r>
              <a:rPr lang="en-US" sz="1600" b="0" dirty="0">
                <a:latin typeface="Helvetica" charset="0"/>
              </a:rPr>
              <a:t>…as a </a:t>
            </a:r>
            <a:r>
              <a:rPr lang="en-US" sz="1600" b="0" dirty="0" smtClean="0">
                <a:latin typeface="Helvetica" charset="0"/>
              </a:rPr>
              <a:t>leader</a:t>
            </a:r>
            <a:r>
              <a:rPr lang="is-IS" sz="1600" b="0" dirty="0" smtClean="0">
                <a:latin typeface="Helvetica" charset="0"/>
              </a:rPr>
              <a:t>…</a:t>
            </a:r>
            <a:endParaRPr lang="en-US" sz="1600" b="0" dirty="0">
              <a:latin typeface="Helvetica" charset="0"/>
            </a:endParaRPr>
          </a:p>
          <a:p>
            <a:pPr eaLnBrk="1" hangingPunct="1">
              <a:spcBef>
                <a:spcPts val="0"/>
              </a:spcBef>
              <a:spcAft>
                <a:spcPts val="1800"/>
              </a:spcAft>
            </a:pPr>
            <a:r>
              <a:rPr lang="en-US" sz="1600" dirty="0">
                <a:latin typeface="Helvetica" charset="0"/>
              </a:rPr>
              <a:t>I will do my best</a:t>
            </a:r>
            <a:r>
              <a:rPr lang="en-US" sz="1600" b="0" dirty="0">
                <a:latin typeface="Helvetica" charset="0"/>
              </a:rPr>
              <a:t>…as a </a:t>
            </a:r>
            <a:r>
              <a:rPr lang="en-US" sz="1600" b="0" dirty="0" smtClean="0">
                <a:latin typeface="Helvetica" charset="0"/>
              </a:rPr>
              <a:t>leader</a:t>
            </a:r>
            <a:r>
              <a:rPr lang="is-IS" sz="1600" b="0" dirty="0" smtClean="0">
                <a:latin typeface="Helvetica" charset="0"/>
              </a:rPr>
              <a:t>…</a:t>
            </a:r>
            <a:endParaRPr lang="en-US" sz="1600" b="0" dirty="0">
              <a:latin typeface="Helvetica" charset="0"/>
            </a:endParaRPr>
          </a:p>
          <a:p>
            <a:pPr eaLnBrk="1" hangingPunct="1">
              <a:spcBef>
                <a:spcPts val="0"/>
              </a:spcBef>
              <a:spcAft>
                <a:spcPts val="1800"/>
              </a:spcAft>
            </a:pPr>
            <a:r>
              <a:rPr lang="en-US" sz="1600" dirty="0" smtClean="0">
                <a:latin typeface="Helvetica" charset="0"/>
              </a:rPr>
              <a:t>To do my duty</a:t>
            </a:r>
            <a:r>
              <a:rPr lang="is-IS" sz="1600" b="0" dirty="0" smtClean="0">
                <a:latin typeface="Helvetica" charset="0"/>
              </a:rPr>
              <a:t>…as a leader...</a:t>
            </a:r>
          </a:p>
          <a:p>
            <a:pPr eaLnBrk="1" hangingPunct="1">
              <a:spcBef>
                <a:spcPts val="0"/>
              </a:spcBef>
              <a:spcAft>
                <a:spcPts val="1800"/>
              </a:spcAft>
            </a:pPr>
            <a:r>
              <a:rPr lang="en-US" sz="1600" dirty="0" smtClean="0">
                <a:latin typeface="Helvetica" charset="0"/>
              </a:rPr>
              <a:t>To God and my country</a:t>
            </a:r>
            <a:r>
              <a:rPr lang="is-IS" sz="1600" b="0" dirty="0" smtClean="0">
                <a:latin typeface="Helvetica" charset="0"/>
              </a:rPr>
              <a:t>…as a leader...</a:t>
            </a:r>
          </a:p>
          <a:p>
            <a:pPr eaLnBrk="1" hangingPunct="1">
              <a:spcBef>
                <a:spcPts val="0"/>
              </a:spcBef>
              <a:spcAft>
                <a:spcPts val="1800"/>
              </a:spcAft>
            </a:pPr>
            <a:r>
              <a:rPr lang="is-IS" sz="1600" dirty="0" smtClean="0">
                <a:latin typeface="Helvetica" charset="0"/>
              </a:rPr>
              <a:t>And to obey the Scout Law</a:t>
            </a:r>
            <a:r>
              <a:rPr lang="is-IS" sz="1600" b="0" dirty="0" smtClean="0">
                <a:latin typeface="Helvetica" charset="0"/>
              </a:rPr>
              <a:t>...as a leader...</a:t>
            </a:r>
          </a:p>
          <a:p>
            <a:pPr eaLnBrk="1" hangingPunct="1">
              <a:spcBef>
                <a:spcPts val="0"/>
              </a:spcBef>
              <a:spcAft>
                <a:spcPts val="1800"/>
              </a:spcAft>
            </a:pPr>
            <a:r>
              <a:rPr lang="is-IS" sz="1600" dirty="0" smtClean="0">
                <a:latin typeface="Helvetica" charset="0"/>
              </a:rPr>
              <a:t>To help other people at all times</a:t>
            </a:r>
            <a:r>
              <a:rPr lang="is-IS" sz="1600" b="0" dirty="0" smtClean="0">
                <a:latin typeface="Helvetica" charset="0"/>
              </a:rPr>
              <a:t>...as a leader...</a:t>
            </a:r>
          </a:p>
          <a:p>
            <a:pPr eaLnBrk="1" hangingPunct="1">
              <a:spcBef>
                <a:spcPts val="0"/>
              </a:spcBef>
              <a:spcAft>
                <a:spcPts val="1800"/>
              </a:spcAft>
            </a:pPr>
            <a:r>
              <a:rPr lang="is-IS" sz="1600" dirty="0" smtClean="0">
                <a:latin typeface="Helvetica" charset="0"/>
              </a:rPr>
              <a:t>To keep myself physically strong</a:t>
            </a:r>
            <a:r>
              <a:rPr lang="is-IS" sz="1600" b="0" dirty="0" smtClean="0">
                <a:latin typeface="Helvetica" charset="0"/>
              </a:rPr>
              <a:t>...as a leader...</a:t>
            </a:r>
          </a:p>
          <a:p>
            <a:pPr eaLnBrk="1" hangingPunct="1">
              <a:spcBef>
                <a:spcPts val="0"/>
              </a:spcBef>
              <a:spcAft>
                <a:spcPts val="1800"/>
              </a:spcAft>
            </a:pPr>
            <a:r>
              <a:rPr lang="is-IS" sz="1600" dirty="0" smtClean="0">
                <a:latin typeface="Helvetica" charset="0"/>
              </a:rPr>
              <a:t>Mentally awake</a:t>
            </a:r>
            <a:r>
              <a:rPr lang="is-IS" sz="1600" b="0" dirty="0" smtClean="0">
                <a:latin typeface="Helvetica" charset="0"/>
              </a:rPr>
              <a:t>...as a leader...</a:t>
            </a:r>
          </a:p>
          <a:p>
            <a:pPr eaLnBrk="1" hangingPunct="1">
              <a:spcBef>
                <a:spcPts val="0"/>
              </a:spcBef>
              <a:spcAft>
                <a:spcPts val="1800"/>
              </a:spcAft>
            </a:pPr>
            <a:r>
              <a:rPr lang="en-US" sz="1600" dirty="0" smtClean="0">
                <a:latin typeface="Helvetica" charset="0"/>
              </a:rPr>
              <a:t>A</a:t>
            </a:r>
            <a:r>
              <a:rPr lang="is-IS" sz="1600" dirty="0" smtClean="0">
                <a:latin typeface="Helvetica" charset="0"/>
              </a:rPr>
              <a:t>nd morally straight</a:t>
            </a:r>
            <a:r>
              <a:rPr lang="is-IS" sz="1600" b="0" dirty="0" smtClean="0">
                <a:latin typeface="Helvetica" charset="0"/>
              </a:rPr>
              <a:t>....as a leader</a:t>
            </a:r>
            <a:r>
              <a:rPr lang="is-IS" sz="1800" b="0" dirty="0" smtClean="0">
                <a:latin typeface="Helvetica" charset="0"/>
              </a:rPr>
              <a:t>...</a:t>
            </a:r>
            <a:endParaRPr lang="en-US" sz="1800" b="0" dirty="0">
              <a:latin typeface="Helvetica" charset="0"/>
            </a:endParaRPr>
          </a:p>
          <a:p>
            <a:pPr eaLnBrk="1" hangingPunct="1">
              <a:spcBef>
                <a:spcPts val="0"/>
              </a:spcBef>
              <a:spcAft>
                <a:spcPts val="1800"/>
              </a:spcAft>
            </a:pPr>
            <a:endParaRPr lang="en-US" sz="1400"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59</a:t>
            </a:fld>
            <a:endParaRPr lang="en-US" sz="1000">
              <a:solidFill>
                <a:srgbClr val="95B3D7"/>
              </a:solidFill>
              <a:latin typeface="Helvetica" charset="0"/>
            </a:endParaRPr>
          </a:p>
        </p:txBody>
      </p:sp>
    </p:spTree>
    <p:extLst>
      <p:ext uri="{BB962C8B-B14F-4D97-AF65-F5344CB8AC3E}">
        <p14:creationId xmlns:p14="http://schemas.microsoft.com/office/powerpoint/2010/main" val="34022478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566863" y="274638"/>
            <a:ext cx="7452763" cy="1143000"/>
          </a:xfrm>
        </p:spPr>
        <p:txBody>
          <a:bodyPr/>
          <a:lstStyle/>
          <a:p>
            <a:pPr eaLnBrk="1" hangingPunct="1"/>
            <a:r>
              <a:rPr lang="en-US" dirty="0" smtClean="0">
                <a:latin typeface="Helvetica" charset="0"/>
              </a:rPr>
              <a:t>ILST Overview</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buNone/>
            </a:pPr>
            <a:r>
              <a:rPr lang="en-US" sz="2000" dirty="0">
                <a:latin typeface="Helvetica" charset="0"/>
              </a:rPr>
              <a:t>Module </a:t>
            </a:r>
            <a:r>
              <a:rPr lang="en-US" sz="2000" dirty="0" smtClean="0">
                <a:latin typeface="Helvetica" charset="0"/>
              </a:rPr>
              <a:t>1 – Troop Organization</a:t>
            </a:r>
          </a:p>
          <a:p>
            <a:pPr eaLnBrk="1" hangingPunct="1">
              <a:buNone/>
            </a:pPr>
            <a:r>
              <a:rPr lang="en-US" sz="2000" b="0" dirty="0">
                <a:latin typeface="Helvetica" charset="0"/>
              </a:rPr>
              <a:t>	</a:t>
            </a:r>
            <a:r>
              <a:rPr lang="en-US" sz="1600" b="0" dirty="0" smtClean="0">
                <a:latin typeface="Helvetica" charset="0"/>
              </a:rPr>
              <a:t>Includes </a:t>
            </a:r>
            <a:r>
              <a:rPr lang="en-US" sz="1600" b="0" dirty="0">
                <a:latin typeface="Helvetica" charset="0"/>
              </a:rPr>
              <a:t>a description of each </a:t>
            </a:r>
            <a:r>
              <a:rPr lang="en-US" sz="1600" b="0" dirty="0" smtClean="0">
                <a:latin typeface="Helvetica" charset="0"/>
              </a:rPr>
              <a:t>leadership position </a:t>
            </a:r>
            <a:r>
              <a:rPr lang="en-US" sz="1600" b="0" dirty="0">
                <a:latin typeface="Helvetica" charset="0"/>
              </a:rPr>
              <a:t>in the troop, including roles and responsibilities, troop organization, </a:t>
            </a:r>
            <a:r>
              <a:rPr lang="en-US" sz="1600" b="0" dirty="0" smtClean="0">
                <a:latin typeface="Helvetica" charset="0"/>
              </a:rPr>
              <a:t>and introductions </a:t>
            </a:r>
            <a:r>
              <a:rPr lang="en-US" sz="1600" b="0" dirty="0">
                <a:latin typeface="Helvetica" charset="0"/>
              </a:rPr>
              <a:t>to vision and servant leadership</a:t>
            </a:r>
            <a:r>
              <a:rPr lang="en-US" sz="1600" b="0" dirty="0" smtClean="0">
                <a:latin typeface="Helvetica" charset="0"/>
              </a:rPr>
              <a:t>.</a:t>
            </a:r>
          </a:p>
          <a:p>
            <a:pPr eaLnBrk="1" hangingPunct="1">
              <a:buNone/>
            </a:pPr>
            <a:endParaRPr lang="en-US" sz="1600" b="0" dirty="0">
              <a:latin typeface="Helvetica" charset="0"/>
            </a:endParaRPr>
          </a:p>
          <a:p>
            <a:pPr eaLnBrk="1" hangingPunct="1">
              <a:buNone/>
            </a:pPr>
            <a:r>
              <a:rPr lang="en-US" sz="2000" dirty="0">
                <a:latin typeface="Helvetica" charset="0"/>
              </a:rPr>
              <a:t>Module </a:t>
            </a:r>
            <a:r>
              <a:rPr lang="en-US" sz="2000" dirty="0" smtClean="0">
                <a:latin typeface="Helvetica" charset="0"/>
              </a:rPr>
              <a:t>2 - </a:t>
            </a:r>
            <a:r>
              <a:rPr lang="en-US" sz="2000" dirty="0">
                <a:latin typeface="Helvetica" charset="0"/>
              </a:rPr>
              <a:t>Tools of </a:t>
            </a:r>
            <a:r>
              <a:rPr lang="en-US" sz="2000" dirty="0" smtClean="0">
                <a:latin typeface="Helvetica" charset="0"/>
              </a:rPr>
              <a:t>Leadership</a:t>
            </a:r>
          </a:p>
          <a:p>
            <a:pPr eaLnBrk="1" hangingPunct="1">
              <a:buNone/>
            </a:pPr>
            <a:r>
              <a:rPr lang="en-US" sz="2000" b="0" dirty="0">
                <a:latin typeface="Helvetica" charset="0"/>
              </a:rPr>
              <a:t>	</a:t>
            </a:r>
            <a:r>
              <a:rPr lang="en-US" sz="1600" b="0" dirty="0" smtClean="0">
                <a:latin typeface="Helvetica" charset="0"/>
              </a:rPr>
              <a:t>Covers </a:t>
            </a:r>
            <a:r>
              <a:rPr lang="en-US" sz="1600" b="0" dirty="0">
                <a:latin typeface="Helvetica" charset="0"/>
              </a:rPr>
              <a:t>some core skill sets to help the </a:t>
            </a:r>
            <a:r>
              <a:rPr lang="en-US" sz="1600" b="0" dirty="0" smtClean="0">
                <a:latin typeface="Helvetica" charset="0"/>
              </a:rPr>
              <a:t>Scout lead</a:t>
            </a:r>
            <a:r>
              <a:rPr lang="en-US" sz="1600" b="0" dirty="0">
                <a:latin typeface="Helvetica" charset="0"/>
              </a:rPr>
              <a:t>, including communicating, planning, and teaching</a:t>
            </a:r>
            <a:r>
              <a:rPr lang="en-US" sz="1600" b="0" dirty="0" smtClean="0">
                <a:latin typeface="Helvetica" charset="0"/>
              </a:rPr>
              <a:t>.</a:t>
            </a:r>
          </a:p>
          <a:p>
            <a:pPr eaLnBrk="1" hangingPunct="1">
              <a:buNone/>
            </a:pPr>
            <a:endParaRPr lang="en-US" sz="1600" b="0" dirty="0">
              <a:latin typeface="Helvetica" charset="0"/>
            </a:endParaRPr>
          </a:p>
          <a:p>
            <a:pPr eaLnBrk="1" hangingPunct="1">
              <a:buNone/>
            </a:pPr>
            <a:r>
              <a:rPr lang="en-US" sz="2000" dirty="0">
                <a:latin typeface="Helvetica" charset="0"/>
              </a:rPr>
              <a:t>Module </a:t>
            </a:r>
            <a:r>
              <a:rPr lang="en-US" sz="2000" dirty="0" smtClean="0">
                <a:latin typeface="Helvetica" charset="0"/>
              </a:rPr>
              <a:t>3 - </a:t>
            </a:r>
            <a:r>
              <a:rPr lang="en-US" sz="2000" dirty="0">
                <a:latin typeface="Helvetica" charset="0"/>
              </a:rPr>
              <a:t>Leadership and </a:t>
            </a:r>
            <a:r>
              <a:rPr lang="en-US" sz="2000" dirty="0" smtClean="0">
                <a:latin typeface="Helvetica" charset="0"/>
              </a:rPr>
              <a:t>Teamwork</a:t>
            </a:r>
          </a:p>
          <a:p>
            <a:pPr eaLnBrk="1" hangingPunct="1">
              <a:buNone/>
            </a:pPr>
            <a:r>
              <a:rPr lang="en-US" sz="2000" b="0" dirty="0">
                <a:latin typeface="Helvetica" charset="0"/>
              </a:rPr>
              <a:t>	</a:t>
            </a:r>
            <a:r>
              <a:rPr lang="en-US" sz="1600" b="0" dirty="0" smtClean="0">
                <a:latin typeface="Helvetica" charset="0"/>
              </a:rPr>
              <a:t>Incorporates </a:t>
            </a:r>
            <a:r>
              <a:rPr lang="en-US" sz="1600" b="0" dirty="0">
                <a:latin typeface="Helvetica" charset="0"/>
              </a:rPr>
              <a:t>additional </a:t>
            </a:r>
            <a:r>
              <a:rPr lang="en-US" sz="1600" b="0" dirty="0" smtClean="0">
                <a:latin typeface="Helvetica" charset="0"/>
              </a:rPr>
              <a:t>leadership tools </a:t>
            </a:r>
            <a:r>
              <a:rPr lang="en-US" sz="1600" b="0" dirty="0">
                <a:latin typeface="Helvetica" charset="0"/>
              </a:rPr>
              <a:t>for the Scout, including discussions of teams and team characteristics, the </a:t>
            </a:r>
            <a:r>
              <a:rPr lang="en-US" sz="1600" b="0" dirty="0" smtClean="0">
                <a:latin typeface="Helvetica" charset="0"/>
              </a:rPr>
              <a:t>stages of </a:t>
            </a:r>
            <a:r>
              <a:rPr lang="en-US" sz="1600" b="0" dirty="0">
                <a:latin typeface="Helvetica" charset="0"/>
              </a:rPr>
              <a:t>team development and leadership, inclusion/using your team, a more in-depth </a:t>
            </a:r>
            <a:r>
              <a:rPr lang="en-US" sz="1600" b="0" dirty="0" smtClean="0">
                <a:latin typeface="Helvetica" charset="0"/>
              </a:rPr>
              <a:t>review of </a:t>
            </a:r>
            <a:r>
              <a:rPr lang="en-US" sz="1600" b="0" dirty="0">
                <a:latin typeface="Helvetica" charset="0"/>
              </a:rPr>
              <a:t>vision, and ethics and values of a leader.</a:t>
            </a: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6</a:t>
            </a:fld>
            <a:endParaRPr lang="en-US" sz="1000">
              <a:solidFill>
                <a:srgbClr val="95B3D7"/>
              </a:solidFill>
              <a:latin typeface="Helvetica" charset="0"/>
            </a:endParaRPr>
          </a:p>
        </p:txBody>
      </p:sp>
    </p:spTree>
    <p:extLst>
      <p:ext uri="{BB962C8B-B14F-4D97-AF65-F5344CB8AC3E}">
        <p14:creationId xmlns:p14="http://schemas.microsoft.com/office/powerpoint/2010/main" val="155449190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Role Playing</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Common scenarios that present leadership challenges</a:t>
            </a:r>
            <a:r>
              <a:rPr lang="is-IS" dirty="0" smtClean="0">
                <a:latin typeface="Helvetica" charset="0"/>
              </a:rPr>
              <a:t>…</a:t>
            </a:r>
            <a:endParaRPr lang="en-US" dirty="0">
              <a:latin typeface="Helvetica" charset="0"/>
            </a:endParaRPr>
          </a:p>
          <a:p>
            <a:pPr eaLnBrk="1" hangingPunct="1">
              <a:spcBef>
                <a:spcPts val="0"/>
              </a:spcBef>
              <a:spcAft>
                <a:spcPts val="1800"/>
              </a:spcAft>
            </a:pPr>
            <a:endParaRPr lang="en-US" sz="1600" dirty="0">
              <a:latin typeface="Helvetica" charset="0"/>
            </a:endParaRP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60</a:t>
            </a:fld>
            <a:endParaRPr lang="en-US" sz="1000">
              <a:solidFill>
                <a:srgbClr val="95B3D7"/>
              </a:solidFill>
              <a:latin typeface="Helvetica" charset="0"/>
            </a:endParaRPr>
          </a:p>
        </p:txBody>
      </p:sp>
    </p:spTree>
    <p:extLst>
      <p:ext uri="{BB962C8B-B14F-4D97-AF65-F5344CB8AC3E}">
        <p14:creationId xmlns:p14="http://schemas.microsoft.com/office/powerpoint/2010/main" val="275477794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l="8853" r="11313"/>
          <a:stretch/>
        </p:blipFill>
        <p:spPr>
          <a:xfrm>
            <a:off x="3143250" y="3006521"/>
            <a:ext cx="2857500" cy="2533650"/>
          </a:xfrm>
          <a:prstGeom prst="rect">
            <a:avLst/>
          </a:prstGeom>
          <a:effectLst>
            <a:outerShdw blurRad="50800" dist="38100" dir="2700000" algn="tl" rotWithShape="0">
              <a:prstClr val="black">
                <a:alpha val="40000"/>
              </a:prstClr>
            </a:outerShdw>
          </a:effectLst>
        </p:spPr>
      </p:pic>
      <p:sp>
        <p:nvSpPr>
          <p:cNvPr id="133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74BD4DC2-0616-7140-9B28-53F985E39216}" type="slidenum">
              <a:rPr lang="en-US" sz="1000">
                <a:solidFill>
                  <a:srgbClr val="95B3D7"/>
                </a:solidFill>
                <a:latin typeface="Helvetica" charset="0"/>
              </a:rPr>
              <a:pPr eaLnBrk="1" hangingPunct="1"/>
              <a:t>61</a:t>
            </a:fld>
            <a:endParaRPr lang="en-US" sz="1000">
              <a:solidFill>
                <a:srgbClr val="95B3D7"/>
              </a:solidFill>
              <a:latin typeface="Helvetica" charset="0"/>
            </a:endParaRPr>
          </a:p>
        </p:txBody>
      </p:sp>
      <p:sp>
        <p:nvSpPr>
          <p:cNvPr id="2" name="TextBox 1"/>
          <p:cNvSpPr txBox="1"/>
          <p:nvPr/>
        </p:nvSpPr>
        <p:spPr>
          <a:xfrm>
            <a:off x="1196024" y="1250261"/>
            <a:ext cx="6751969" cy="1569660"/>
          </a:xfrm>
          <a:prstGeom prst="rect">
            <a:avLst/>
          </a:prstGeom>
          <a:noFill/>
        </p:spPr>
        <p:txBody>
          <a:bodyPr wrap="none" rtlCol="0">
            <a:spAutoFit/>
          </a:bodyPr>
          <a:lstStyle/>
          <a:p>
            <a:pPr algn="ctr"/>
            <a:r>
              <a:rPr lang="en-US" sz="4800" b="1" dirty="0" smtClean="0">
                <a:solidFill>
                  <a:srgbClr val="004176"/>
                </a:solidFill>
                <a:latin typeface="Helvetica"/>
                <a:cs typeface="Helvetica"/>
              </a:rPr>
              <a:t>Game:</a:t>
            </a:r>
          </a:p>
          <a:p>
            <a:pPr algn="ctr"/>
            <a:r>
              <a:rPr lang="en-US" sz="4800" b="1" dirty="0" smtClean="0">
                <a:solidFill>
                  <a:srgbClr val="004176"/>
                </a:solidFill>
                <a:latin typeface="Helvetica"/>
                <a:cs typeface="Helvetica"/>
              </a:rPr>
              <a:t>Integrity Game (part </a:t>
            </a:r>
            <a:r>
              <a:rPr lang="en-US" sz="4800" b="1" dirty="0" smtClean="0">
                <a:solidFill>
                  <a:srgbClr val="004176"/>
                </a:solidFill>
                <a:latin typeface="Helvetica"/>
                <a:cs typeface="Helvetica"/>
              </a:rPr>
              <a:t>2)</a:t>
            </a:r>
            <a:endParaRPr lang="en-US" sz="4800" b="1" dirty="0">
              <a:solidFill>
                <a:srgbClr val="004176"/>
              </a:solidFill>
              <a:latin typeface="Helvetica"/>
              <a:cs typeface="Helvetica"/>
            </a:endParaRPr>
          </a:p>
        </p:txBody>
      </p:sp>
    </p:spTree>
    <p:extLst>
      <p:ext uri="{BB962C8B-B14F-4D97-AF65-F5344CB8AC3E}">
        <p14:creationId xmlns:p14="http://schemas.microsoft.com/office/powerpoint/2010/main" val="418789141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nticello_District_logo-01.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01402" y="1271483"/>
            <a:ext cx="3541196" cy="3541196"/>
          </a:xfrm>
          <a:prstGeom prst="rect">
            <a:avLst/>
          </a:prstGeom>
        </p:spPr>
      </p:pic>
      <p:sp>
        <p:nvSpPr>
          <p:cNvPr id="2" name="Slide Number Placeholder 1"/>
          <p:cNvSpPr>
            <a:spLocks noGrp="1"/>
          </p:cNvSpPr>
          <p:nvPr>
            <p:ph type="sldNum" sz="quarter" idx="11"/>
          </p:nvPr>
        </p:nvSpPr>
        <p:spPr/>
        <p:txBody>
          <a:bodyPr/>
          <a:lstStyle/>
          <a:p>
            <a:pPr>
              <a:defRPr/>
            </a:pPr>
            <a:fld id="{944031B9-88C4-4D43-ADA3-FB8764DC6CE2}" type="slidenum">
              <a:rPr lang="en-US" smtClean="0"/>
              <a:pPr>
                <a:defRPr/>
              </a:pPr>
              <a:t>62</a:t>
            </a:fld>
            <a:endParaRPr lang="en-US"/>
          </a:p>
        </p:txBody>
      </p:sp>
      <p:sp>
        <p:nvSpPr>
          <p:cNvPr id="4" name="Text Box 2"/>
          <p:cNvSpPr txBox="1">
            <a:spLocks noChangeArrowheads="1"/>
          </p:cNvSpPr>
          <p:nvPr/>
        </p:nvSpPr>
        <p:spPr bwMode="auto">
          <a:xfrm>
            <a:off x="212226" y="106221"/>
            <a:ext cx="8887323" cy="1015663"/>
          </a:xfrm>
          <a:prstGeom prst="rect">
            <a:avLst/>
          </a:prstGeom>
          <a:noFill/>
          <a:ln w="9525">
            <a:noFill/>
            <a:miter lim="800000"/>
            <a:headEnd/>
            <a:tailEnd/>
          </a:ln>
          <a:effectLst/>
        </p:spPr>
        <p:txBody>
          <a:bodyPr wrap="square">
            <a:spAutoFit/>
          </a:bodyPr>
          <a:lstStyle/>
          <a:p>
            <a:pPr algn="ctr">
              <a:spcBef>
                <a:spcPct val="50000"/>
              </a:spcBef>
              <a:defRPr/>
            </a:pPr>
            <a:r>
              <a:rPr lang="en-US" sz="2400" b="1" dirty="0">
                <a:solidFill>
                  <a:srgbClr val="004176"/>
                </a:solidFill>
                <a:latin typeface="Helvetica"/>
                <a:cs typeface="Helvetica"/>
              </a:rPr>
              <a:t>You are now officially trained in your leadership position.</a:t>
            </a:r>
          </a:p>
          <a:p>
            <a:pPr algn="ctr">
              <a:spcBef>
                <a:spcPct val="50000"/>
              </a:spcBef>
              <a:defRPr/>
            </a:pPr>
            <a:r>
              <a:rPr lang="en-US" sz="2400" b="1" dirty="0">
                <a:solidFill>
                  <a:srgbClr val="004176"/>
                </a:solidFill>
                <a:latin typeface="Helvetica"/>
                <a:cs typeface="Helvetica"/>
              </a:rPr>
              <a:t>For you as a leader, </a:t>
            </a:r>
            <a:r>
              <a:rPr lang="en-US" sz="2400" b="1" dirty="0" smtClean="0">
                <a:solidFill>
                  <a:srgbClr val="004176"/>
                </a:solidFill>
                <a:latin typeface="Helvetica"/>
                <a:cs typeface="Helvetica"/>
              </a:rPr>
              <a:t>now </a:t>
            </a:r>
            <a:r>
              <a:rPr lang="en-US" sz="2400" b="1" dirty="0">
                <a:solidFill>
                  <a:srgbClr val="004176"/>
                </a:solidFill>
                <a:latin typeface="Helvetica"/>
                <a:cs typeface="Helvetica"/>
              </a:rPr>
              <a:t>the hard stuff </a:t>
            </a:r>
            <a:r>
              <a:rPr lang="en-US" sz="2400" b="1" dirty="0" smtClean="0">
                <a:solidFill>
                  <a:srgbClr val="004176"/>
                </a:solidFill>
                <a:latin typeface="Helvetica"/>
                <a:cs typeface="Helvetica"/>
              </a:rPr>
              <a:t>starts…</a:t>
            </a:r>
            <a:endParaRPr lang="en-US" sz="2400" b="1" dirty="0">
              <a:solidFill>
                <a:srgbClr val="004176"/>
              </a:solidFill>
              <a:latin typeface="Helvetica"/>
              <a:cs typeface="Helvetica"/>
            </a:endParaRPr>
          </a:p>
        </p:txBody>
      </p:sp>
      <p:sp>
        <p:nvSpPr>
          <p:cNvPr id="5" name="Text Box 2"/>
          <p:cNvSpPr txBox="1">
            <a:spLocks noChangeArrowheads="1"/>
          </p:cNvSpPr>
          <p:nvPr/>
        </p:nvSpPr>
        <p:spPr bwMode="auto">
          <a:xfrm>
            <a:off x="128338" y="4861378"/>
            <a:ext cx="8887323" cy="646331"/>
          </a:xfrm>
          <a:prstGeom prst="rect">
            <a:avLst/>
          </a:prstGeom>
          <a:noFill/>
          <a:ln w="9525">
            <a:noFill/>
            <a:miter lim="800000"/>
            <a:headEnd/>
            <a:tailEnd/>
          </a:ln>
          <a:effectLst/>
        </p:spPr>
        <p:txBody>
          <a:bodyPr wrap="square">
            <a:spAutoFit/>
          </a:bodyPr>
          <a:lstStyle/>
          <a:p>
            <a:pPr algn="ctr">
              <a:spcBef>
                <a:spcPct val="50000"/>
              </a:spcBef>
              <a:defRPr/>
            </a:pPr>
            <a:r>
              <a:rPr lang="en-US" sz="3600" b="1" dirty="0" smtClean="0">
                <a:solidFill>
                  <a:srgbClr val="004176"/>
                </a:solidFill>
                <a:latin typeface="Helvetica"/>
                <a:cs typeface="Helvetica"/>
              </a:rPr>
              <a:t>Be a Great One!</a:t>
            </a:r>
            <a:endParaRPr lang="en-US" sz="3600" b="1" dirty="0">
              <a:solidFill>
                <a:srgbClr val="004176"/>
              </a:solidFill>
              <a:latin typeface="Helvetica"/>
              <a:cs typeface="Helvetica"/>
            </a:endParaRPr>
          </a:p>
        </p:txBody>
      </p:sp>
    </p:spTree>
    <p:extLst>
      <p:ext uri="{BB962C8B-B14F-4D97-AF65-F5344CB8AC3E}">
        <p14:creationId xmlns:p14="http://schemas.microsoft.com/office/powerpoint/2010/main" val="228571668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6CB32E5-55FE-4C4E-AB42-1BB7BDAB2294}" type="slidenum">
              <a:rPr lang="en-US" smtClean="0"/>
              <a:pPr>
                <a:defRPr/>
              </a:pPr>
              <a:t>63</a:t>
            </a:fld>
            <a:endParaRPr lang="en-US"/>
          </a:p>
        </p:txBody>
      </p:sp>
      <p:sp>
        <p:nvSpPr>
          <p:cNvPr id="5" name="TextBox 4"/>
          <p:cNvSpPr txBox="1"/>
          <p:nvPr/>
        </p:nvSpPr>
        <p:spPr>
          <a:xfrm rot="20313121">
            <a:off x="2616739" y="3155189"/>
            <a:ext cx="3584785" cy="707886"/>
          </a:xfrm>
          <a:prstGeom prst="rect">
            <a:avLst/>
          </a:prstGeom>
          <a:noFill/>
        </p:spPr>
        <p:txBody>
          <a:bodyPr wrap="none" rtlCol="0">
            <a:spAutoFit/>
          </a:bodyPr>
          <a:lstStyle/>
          <a:p>
            <a:r>
              <a:rPr lang="en-US" sz="4000" dirty="0" smtClean="0"/>
              <a:t>EXTRA SLIDES</a:t>
            </a:r>
            <a:endParaRPr lang="en-US" sz="4000" dirty="0"/>
          </a:p>
        </p:txBody>
      </p:sp>
    </p:spTree>
    <p:extLst>
      <p:ext uri="{BB962C8B-B14F-4D97-AF65-F5344CB8AC3E}">
        <p14:creationId xmlns:p14="http://schemas.microsoft.com/office/powerpoint/2010/main" val="2083369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Where the Troop Is</a:t>
            </a:r>
            <a:r>
              <a:rPr lang="is-IS" dirty="0" smtClean="0">
                <a:latin typeface="Helvetica" charset="0"/>
              </a:rPr>
              <a:t>…</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a:latin typeface="Helvetica" charset="0"/>
              </a:rPr>
              <a:t>What should we </a:t>
            </a:r>
            <a:r>
              <a:rPr lang="en-US" dirty="0">
                <a:solidFill>
                  <a:srgbClr val="CF0031"/>
                </a:solidFill>
                <a:latin typeface="Helvetica" charset="0"/>
              </a:rPr>
              <a:t>start</a:t>
            </a:r>
            <a:r>
              <a:rPr lang="en-US" dirty="0">
                <a:latin typeface="Helvetica" charset="0"/>
              </a:rPr>
              <a:t> doing that we are not currently doing</a:t>
            </a:r>
            <a:r>
              <a:rPr lang="en-US" dirty="0" smtClean="0">
                <a:latin typeface="Helvetica" charset="0"/>
              </a:rPr>
              <a:t>?</a:t>
            </a:r>
            <a:endParaRPr lang="en-US" dirty="0">
              <a:latin typeface="Helvetica" charset="0"/>
            </a:endParaRPr>
          </a:p>
          <a:p>
            <a:pPr eaLnBrk="1" hangingPunct="1">
              <a:spcBef>
                <a:spcPts val="0"/>
              </a:spcBef>
              <a:spcAft>
                <a:spcPts val="1800"/>
              </a:spcAft>
            </a:pPr>
            <a:r>
              <a:rPr lang="en-US" dirty="0">
                <a:latin typeface="Helvetica" charset="0"/>
              </a:rPr>
              <a:t>What do we need to </a:t>
            </a:r>
            <a:r>
              <a:rPr lang="en-US" dirty="0">
                <a:solidFill>
                  <a:srgbClr val="CF0031"/>
                </a:solidFill>
                <a:latin typeface="Helvetica" charset="0"/>
              </a:rPr>
              <a:t>stop</a:t>
            </a:r>
            <a:r>
              <a:rPr lang="en-US" dirty="0">
                <a:latin typeface="Helvetica" charset="0"/>
              </a:rPr>
              <a:t> doing</a:t>
            </a:r>
            <a:r>
              <a:rPr lang="en-US" dirty="0" smtClean="0">
                <a:latin typeface="Helvetica" charset="0"/>
              </a:rPr>
              <a:t>?</a:t>
            </a:r>
            <a:endParaRPr lang="en-US" dirty="0">
              <a:latin typeface="Helvetica" charset="0"/>
            </a:endParaRPr>
          </a:p>
          <a:p>
            <a:pPr eaLnBrk="1" hangingPunct="1">
              <a:spcBef>
                <a:spcPts val="0"/>
              </a:spcBef>
              <a:spcAft>
                <a:spcPts val="1800"/>
              </a:spcAft>
            </a:pPr>
            <a:r>
              <a:rPr lang="en-US" dirty="0">
                <a:latin typeface="Helvetica" charset="0"/>
              </a:rPr>
              <a:t>What should we </a:t>
            </a:r>
            <a:r>
              <a:rPr lang="en-US" dirty="0">
                <a:solidFill>
                  <a:srgbClr val="CF0031"/>
                </a:solidFill>
                <a:latin typeface="Helvetica" charset="0"/>
              </a:rPr>
              <a:t>continue</a:t>
            </a:r>
            <a:r>
              <a:rPr lang="en-US" dirty="0">
                <a:latin typeface="Helvetica" charset="0"/>
              </a:rPr>
              <a:t> doing that is working well and helps us succeed?</a:t>
            </a:r>
          </a:p>
          <a:p>
            <a:pPr eaLnBrk="1" hangingPunct="1">
              <a:spcBef>
                <a:spcPts val="0"/>
              </a:spcBef>
              <a:spcAft>
                <a:spcPts val="1800"/>
              </a:spcAft>
            </a:pPr>
            <a:endParaRPr lang="en-US" sz="1600" dirty="0">
              <a:latin typeface="Helvetica" charset="0"/>
            </a:endParaRPr>
          </a:p>
          <a:p>
            <a:pPr eaLnBrk="1" hangingPunct="1">
              <a:spcBef>
                <a:spcPts val="0"/>
              </a:spcBef>
              <a:spcAft>
                <a:spcPts val="1800"/>
              </a:spcAft>
            </a:pPr>
            <a:endParaRPr lang="en-US" b="0"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64</a:t>
            </a:fld>
            <a:endParaRPr lang="en-US" sz="1000">
              <a:solidFill>
                <a:srgbClr val="95B3D7"/>
              </a:solidFill>
              <a:latin typeface="Helvetica" charset="0"/>
            </a:endParaRPr>
          </a:p>
        </p:txBody>
      </p:sp>
    </p:spTree>
    <p:extLst>
      <p:ext uri="{BB962C8B-B14F-4D97-AF65-F5344CB8AC3E}">
        <p14:creationId xmlns:p14="http://schemas.microsoft.com/office/powerpoint/2010/main" val="2004077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The Servant Leader</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sz="2000" dirty="0" smtClean="0">
                <a:latin typeface="Helvetica" charset="0"/>
              </a:rPr>
              <a:t>Boss </a:t>
            </a:r>
            <a:r>
              <a:rPr lang="en-US" sz="2000" dirty="0" err="1" smtClean="0">
                <a:latin typeface="Helvetica" charset="0"/>
              </a:rPr>
              <a:t>vs</a:t>
            </a:r>
            <a:r>
              <a:rPr lang="en-US" sz="2000" dirty="0" smtClean="0">
                <a:latin typeface="Helvetica" charset="0"/>
              </a:rPr>
              <a:t> Team Member</a:t>
            </a:r>
          </a:p>
          <a:p>
            <a:pPr eaLnBrk="1" hangingPunct="1">
              <a:spcBef>
                <a:spcPts val="0"/>
              </a:spcBef>
              <a:spcAft>
                <a:spcPts val="1800"/>
              </a:spcAft>
            </a:pPr>
            <a:r>
              <a:rPr lang="en-US" sz="2000" dirty="0" smtClean="0">
                <a:latin typeface="Helvetica" charset="0"/>
              </a:rPr>
              <a:t>When </a:t>
            </a:r>
            <a:r>
              <a:rPr lang="en-US" sz="2000" dirty="0">
                <a:latin typeface="Helvetica" charset="0"/>
              </a:rPr>
              <a:t>a leader recognizes that he is responsible to the team (and not the other way around) and acts accordingly, he becomes a “servant leader.” </a:t>
            </a:r>
            <a:endParaRPr lang="en-US" sz="2000" dirty="0" smtClean="0">
              <a:latin typeface="Helvetica" charset="0"/>
            </a:endParaRPr>
          </a:p>
          <a:p>
            <a:pPr eaLnBrk="1" hangingPunct="1">
              <a:spcBef>
                <a:spcPts val="0"/>
              </a:spcBef>
              <a:spcAft>
                <a:spcPts val="1800"/>
              </a:spcAft>
            </a:pPr>
            <a:r>
              <a:rPr lang="en-US" sz="2000" dirty="0">
                <a:latin typeface="Helvetica" charset="0"/>
              </a:rPr>
              <a:t>E</a:t>
            </a:r>
            <a:r>
              <a:rPr lang="en-US" sz="2000" dirty="0" smtClean="0">
                <a:latin typeface="Helvetica" charset="0"/>
              </a:rPr>
              <a:t>nable </a:t>
            </a:r>
            <a:r>
              <a:rPr lang="en-US" sz="2000" dirty="0">
                <a:latin typeface="Helvetica" charset="0"/>
              </a:rPr>
              <a:t>the success of those led, remove barriers for them to the best of the leader’s ability, and create an environment for the team to succeed</a:t>
            </a:r>
            <a:r>
              <a:rPr lang="en-US" sz="2000" dirty="0" smtClean="0">
                <a:latin typeface="Helvetica" charset="0"/>
              </a:rPr>
              <a:t>.</a:t>
            </a:r>
          </a:p>
          <a:p>
            <a:pPr eaLnBrk="1" hangingPunct="1">
              <a:spcBef>
                <a:spcPts val="0"/>
              </a:spcBef>
              <a:spcAft>
                <a:spcPts val="1800"/>
              </a:spcAft>
            </a:pPr>
            <a:r>
              <a:rPr lang="en-US" sz="2000" dirty="0">
                <a:latin typeface="Helvetica" charset="0"/>
              </a:rPr>
              <a:t>Leaders need to lead— to set direction and lead team members in that direction. </a:t>
            </a: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65</a:t>
            </a:fld>
            <a:endParaRPr lang="en-US" sz="1000">
              <a:solidFill>
                <a:srgbClr val="95B3D7"/>
              </a:solidFill>
              <a:latin typeface="Helvetica" charset="0"/>
            </a:endParaRPr>
          </a:p>
        </p:txBody>
      </p:sp>
    </p:spTree>
    <p:extLst>
      <p:ext uri="{BB962C8B-B14F-4D97-AF65-F5344CB8AC3E}">
        <p14:creationId xmlns:p14="http://schemas.microsoft.com/office/powerpoint/2010/main" val="3723022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The Servant Leader (cont’d)</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sz="2000" dirty="0" smtClean="0">
                <a:latin typeface="Helvetica" charset="0"/>
              </a:rPr>
              <a:t>Need </a:t>
            </a:r>
            <a:r>
              <a:rPr lang="en-US" sz="2000" dirty="0">
                <a:latin typeface="Helvetica" charset="0"/>
              </a:rPr>
              <a:t>to listen and know when the time for discussion is over.</a:t>
            </a:r>
          </a:p>
          <a:p>
            <a:pPr eaLnBrk="1" hangingPunct="1">
              <a:spcBef>
                <a:spcPts val="0"/>
              </a:spcBef>
              <a:spcAft>
                <a:spcPts val="1800"/>
              </a:spcAft>
            </a:pPr>
            <a:r>
              <a:rPr lang="en-US" sz="2000" dirty="0" smtClean="0">
                <a:latin typeface="Helvetica" charset="0"/>
              </a:rPr>
              <a:t>Achieve </a:t>
            </a:r>
            <a:r>
              <a:rPr lang="en-US" sz="2000" dirty="0">
                <a:latin typeface="Helvetica" charset="0"/>
              </a:rPr>
              <a:t>consensus and know when to preserve things that are good without foundering in a constant storm of question and reinvention.</a:t>
            </a:r>
          </a:p>
          <a:p>
            <a:pPr eaLnBrk="1" hangingPunct="1">
              <a:spcBef>
                <a:spcPts val="0"/>
              </a:spcBef>
              <a:spcAft>
                <a:spcPts val="1800"/>
              </a:spcAft>
            </a:pPr>
            <a:r>
              <a:rPr lang="en-US" sz="2000" dirty="0" smtClean="0">
                <a:latin typeface="Helvetica" charset="0"/>
              </a:rPr>
              <a:t>Set</a:t>
            </a:r>
            <a:r>
              <a:rPr lang="en-US" sz="2000" dirty="0">
                <a:latin typeface="Helvetica" charset="0"/>
              </a:rPr>
              <a:t>/maintain standards and know when to reject what does not maintain those standards or the team vision.</a:t>
            </a:r>
          </a:p>
          <a:p>
            <a:pPr eaLnBrk="1" hangingPunct="1">
              <a:spcBef>
                <a:spcPts val="0"/>
              </a:spcBef>
              <a:spcAft>
                <a:spcPts val="1800"/>
              </a:spcAft>
            </a:pPr>
            <a:r>
              <a:rPr lang="en-US" sz="2000" dirty="0" smtClean="0">
                <a:latin typeface="Helvetica" charset="0"/>
              </a:rPr>
              <a:t>Serve </a:t>
            </a:r>
            <a:r>
              <a:rPr lang="en-US" sz="2000" dirty="0">
                <a:latin typeface="Helvetica" charset="0"/>
              </a:rPr>
              <a:t>their customers and know how to make a difference with the team. Please think about how you can be a servant leader in your current role in the troop.</a:t>
            </a: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66</a:t>
            </a:fld>
            <a:endParaRPr lang="en-US" sz="1000">
              <a:solidFill>
                <a:srgbClr val="95B3D7"/>
              </a:solidFill>
              <a:latin typeface="Helvetica" charset="0"/>
            </a:endParaRPr>
          </a:p>
        </p:txBody>
      </p:sp>
    </p:spTree>
    <p:extLst>
      <p:ext uri="{BB962C8B-B14F-4D97-AF65-F5344CB8AC3E}">
        <p14:creationId xmlns:p14="http://schemas.microsoft.com/office/powerpoint/2010/main" val="1257370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FB6D6D7D-98B8-FF4A-A05F-80B8BE7074F9}" type="slidenum">
              <a:rPr lang="en-US" sz="1000">
                <a:solidFill>
                  <a:srgbClr val="95B3D7"/>
                </a:solidFill>
                <a:latin typeface="Helvetica" charset="0"/>
              </a:rPr>
              <a:pPr eaLnBrk="1" hangingPunct="1"/>
              <a:t>7</a:t>
            </a:fld>
            <a:endParaRPr lang="en-US" sz="1000">
              <a:solidFill>
                <a:srgbClr val="95B3D7"/>
              </a:solidFill>
              <a:latin typeface="Helvetica" charset="0"/>
            </a:endParaRPr>
          </a:p>
        </p:txBody>
      </p:sp>
      <p:sp>
        <p:nvSpPr>
          <p:cNvPr id="11266" name="Title 8"/>
          <p:cNvSpPr>
            <a:spLocks noGrp="1"/>
          </p:cNvSpPr>
          <p:nvPr>
            <p:ph type="title"/>
          </p:nvPr>
        </p:nvSpPr>
        <p:spPr>
          <a:xfrm>
            <a:off x="2743199" y="1651000"/>
            <a:ext cx="6688984" cy="2109788"/>
          </a:xfrm>
        </p:spPr>
        <p:txBody>
          <a:bodyPr/>
          <a:lstStyle/>
          <a:p>
            <a:pPr eaLnBrk="1" hangingPunct="1"/>
            <a:r>
              <a:rPr lang="en-US" dirty="0" smtClean="0">
                <a:latin typeface="Helvetica" charset="0"/>
              </a:rPr>
              <a:t>Module 1</a:t>
            </a:r>
            <a:br>
              <a:rPr lang="en-US" dirty="0" smtClean="0">
                <a:latin typeface="Helvetica" charset="0"/>
              </a:rPr>
            </a:br>
            <a:r>
              <a:rPr lang="en-US" sz="2200" dirty="0" smtClean="0">
                <a:latin typeface="Helvetica" charset="0"/>
              </a:rPr>
              <a:t>Troop Organization</a:t>
            </a:r>
            <a:endParaRPr lang="en-US" sz="2200" dirty="0">
              <a:latin typeface="Helvetica" charset="0"/>
            </a:endParaRPr>
          </a:p>
        </p:txBody>
      </p:sp>
    </p:spTree>
    <p:extLst>
      <p:ext uri="{BB962C8B-B14F-4D97-AF65-F5344CB8AC3E}">
        <p14:creationId xmlns:p14="http://schemas.microsoft.com/office/powerpoint/2010/main" val="40812450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latin typeface="Helvetica" charset="0"/>
              </a:rPr>
              <a:t>Module 1 Overview</a:t>
            </a:r>
            <a:endParaRPr lang="en-US" dirty="0">
              <a:latin typeface="Helvetica" charset="0"/>
            </a:endParaRPr>
          </a:p>
        </p:txBody>
      </p:sp>
      <p:sp>
        <p:nvSpPr>
          <p:cNvPr id="12290" name="Content Placeholder 2"/>
          <p:cNvSpPr>
            <a:spLocks noGrp="1"/>
          </p:cNvSpPr>
          <p:nvPr>
            <p:ph idx="1"/>
          </p:nvPr>
        </p:nvSpPr>
        <p:spPr>
          <a:xfrm>
            <a:off x="457200" y="1600200"/>
            <a:ext cx="8229600" cy="4233863"/>
          </a:xfrm>
        </p:spPr>
        <p:txBody>
          <a:bodyPr/>
          <a:lstStyle/>
          <a:p>
            <a:pPr eaLnBrk="1" hangingPunct="1">
              <a:spcBef>
                <a:spcPts val="0"/>
              </a:spcBef>
              <a:spcAft>
                <a:spcPts val="1800"/>
              </a:spcAft>
            </a:pPr>
            <a:r>
              <a:rPr lang="en-US" dirty="0" smtClean="0">
                <a:latin typeface="Helvetica" charset="0"/>
              </a:rPr>
              <a:t>Introduction to the Course</a:t>
            </a:r>
          </a:p>
          <a:p>
            <a:pPr eaLnBrk="1" hangingPunct="1">
              <a:spcBef>
                <a:spcPts val="0"/>
              </a:spcBef>
              <a:spcAft>
                <a:spcPts val="1800"/>
              </a:spcAft>
            </a:pPr>
            <a:r>
              <a:rPr lang="en-US" dirty="0" smtClean="0">
                <a:latin typeface="Helvetica" charset="0"/>
              </a:rPr>
              <a:t>Introduction to Vision</a:t>
            </a:r>
          </a:p>
          <a:p>
            <a:pPr eaLnBrk="1" hangingPunct="1">
              <a:spcBef>
                <a:spcPts val="0"/>
              </a:spcBef>
              <a:spcAft>
                <a:spcPts val="1800"/>
              </a:spcAft>
            </a:pPr>
            <a:r>
              <a:rPr lang="en-US" dirty="0" smtClean="0">
                <a:latin typeface="Helvetica" charset="0"/>
              </a:rPr>
              <a:t>Troop Organization</a:t>
            </a:r>
          </a:p>
          <a:p>
            <a:pPr eaLnBrk="1" hangingPunct="1">
              <a:spcBef>
                <a:spcPts val="0"/>
              </a:spcBef>
              <a:spcAft>
                <a:spcPts val="1800"/>
              </a:spcAft>
            </a:pPr>
            <a:r>
              <a:rPr lang="en-US" dirty="0" smtClean="0">
                <a:latin typeface="Helvetica" charset="0"/>
              </a:rPr>
              <a:t>The Team-Based Troop</a:t>
            </a:r>
          </a:p>
          <a:p>
            <a:pPr eaLnBrk="1" hangingPunct="1">
              <a:spcBef>
                <a:spcPts val="0"/>
              </a:spcBef>
              <a:spcAft>
                <a:spcPts val="1800"/>
              </a:spcAft>
            </a:pPr>
            <a:r>
              <a:rPr lang="en-US" dirty="0" smtClean="0">
                <a:latin typeface="Helvetica" charset="0"/>
              </a:rPr>
              <a:t>Leadership Styles</a:t>
            </a:r>
            <a:endParaRPr lang="en-US" dirty="0">
              <a:latin typeface="Helvetica" charset="0"/>
            </a:endParaRPr>
          </a:p>
        </p:txBody>
      </p:sp>
      <p:sp>
        <p:nvSpPr>
          <p:cNvPr id="1229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Grande" charset="0"/>
                <a:ea typeface="ヒラギノ角ゴ Pro W3" charset="0"/>
                <a:cs typeface="ヒラギノ角ゴ Pro W3" charset="0"/>
              </a:defRPr>
            </a:lvl1pPr>
            <a:lvl2pPr marL="742950" indent="-285750" eaLnBrk="0" hangingPunct="0">
              <a:defRPr sz="2400">
                <a:solidFill>
                  <a:schemeClr val="tx1"/>
                </a:solidFill>
                <a:latin typeface="Lucida Grande" charset="0"/>
                <a:ea typeface="ヒラギノ角ゴ Pro W3" charset="0"/>
                <a:cs typeface="ヒラギノ角ゴ Pro W3" charset="0"/>
              </a:defRPr>
            </a:lvl2pPr>
            <a:lvl3pPr marL="1143000" indent="-228600" eaLnBrk="0" hangingPunct="0">
              <a:defRPr sz="2400">
                <a:solidFill>
                  <a:schemeClr val="tx1"/>
                </a:solidFill>
                <a:latin typeface="Lucida Grande" charset="0"/>
                <a:ea typeface="ヒラギノ角ゴ Pro W3" charset="0"/>
                <a:cs typeface="ヒラギノ角ゴ Pro W3" charset="0"/>
              </a:defRPr>
            </a:lvl3pPr>
            <a:lvl4pPr marL="1600200" indent="-228600" eaLnBrk="0" hangingPunct="0">
              <a:defRPr sz="2400">
                <a:solidFill>
                  <a:schemeClr val="tx1"/>
                </a:solidFill>
                <a:latin typeface="Lucida Grande" charset="0"/>
                <a:ea typeface="ヒラギノ角ゴ Pro W3" charset="0"/>
                <a:cs typeface="ヒラギノ角ゴ Pro W3" charset="0"/>
              </a:defRPr>
            </a:lvl4pPr>
            <a:lvl5pPr marL="2057400" indent="-228600" eaLnBrk="0" hangingPunct="0">
              <a:defRPr sz="2400">
                <a:solidFill>
                  <a:schemeClr val="tx1"/>
                </a:solidFill>
                <a:latin typeface="Lucida Grande"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Lucida Grande" charset="0"/>
                <a:ea typeface="ヒラギノ角ゴ Pro W3" charset="0"/>
                <a:cs typeface="ヒラギノ角ゴ Pro W3" charset="0"/>
              </a:defRPr>
            </a:lvl9pPr>
          </a:lstStyle>
          <a:p>
            <a:pPr eaLnBrk="1" hangingPunct="1"/>
            <a:fld id="{EA01FAC6-6217-5144-AAA9-432DAB847578}" type="slidenum">
              <a:rPr lang="en-US" sz="1000">
                <a:solidFill>
                  <a:srgbClr val="95B3D7"/>
                </a:solidFill>
                <a:latin typeface="Helvetica" charset="0"/>
              </a:rPr>
              <a:pPr eaLnBrk="1" hangingPunct="1"/>
              <a:t>8</a:t>
            </a:fld>
            <a:endParaRPr lang="en-US" sz="1000">
              <a:solidFill>
                <a:srgbClr val="95B3D7"/>
              </a:solidFill>
              <a:latin typeface="Helvetica" charset="0"/>
            </a:endParaRPr>
          </a:p>
        </p:txBody>
      </p:sp>
    </p:spTree>
    <p:extLst>
      <p:ext uri="{BB962C8B-B14F-4D97-AF65-F5344CB8AC3E}">
        <p14:creationId xmlns:p14="http://schemas.microsoft.com/office/powerpoint/2010/main" val="24585795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the Course</a:t>
            </a:r>
            <a:endParaRPr lang="en-US" dirty="0"/>
          </a:p>
        </p:txBody>
      </p:sp>
      <p:sp>
        <p:nvSpPr>
          <p:cNvPr id="3" name="Content Placeholder 2"/>
          <p:cNvSpPr>
            <a:spLocks noGrp="1"/>
          </p:cNvSpPr>
          <p:nvPr>
            <p:ph idx="1"/>
          </p:nvPr>
        </p:nvSpPr>
        <p:spPr/>
        <p:txBody>
          <a:bodyPr/>
          <a:lstStyle/>
          <a:p>
            <a:r>
              <a:rPr lang="en-US" dirty="0"/>
              <a:t>The purpose </a:t>
            </a:r>
            <a:r>
              <a:rPr lang="en-US" dirty="0" smtClean="0"/>
              <a:t>of Introduction </a:t>
            </a:r>
            <a:r>
              <a:rPr lang="en-US" dirty="0"/>
              <a:t>to Leadership Skills for Troops </a:t>
            </a:r>
            <a:r>
              <a:rPr lang="en-US" dirty="0" smtClean="0"/>
              <a:t>(ILST) is </a:t>
            </a:r>
            <a:r>
              <a:rPr lang="en-US" dirty="0"/>
              <a:t>to provide tools you will need for fulfilling your </a:t>
            </a:r>
            <a:r>
              <a:rPr lang="en-US" dirty="0" smtClean="0"/>
              <a:t>role as </a:t>
            </a:r>
            <a:r>
              <a:rPr lang="en-US" dirty="0"/>
              <a:t>a leader in the troop</a:t>
            </a:r>
            <a:r>
              <a:rPr lang="en-US" dirty="0" smtClean="0"/>
              <a:t>.</a:t>
            </a:r>
          </a:p>
          <a:p>
            <a:endParaRPr lang="en-US" dirty="0" smtClean="0"/>
          </a:p>
          <a:p>
            <a:r>
              <a:rPr lang="en-US" dirty="0"/>
              <a:t>You have been selected to be leaders in your </a:t>
            </a:r>
            <a:r>
              <a:rPr lang="en-US" dirty="0" smtClean="0"/>
              <a:t>troop. This </a:t>
            </a:r>
            <a:r>
              <a:rPr lang="en-US" dirty="0"/>
              <a:t>is both </a:t>
            </a:r>
            <a:r>
              <a:rPr lang="en-US" dirty="0">
                <a:solidFill>
                  <a:srgbClr val="004176"/>
                </a:solidFill>
              </a:rPr>
              <a:t>an honor and a responsibility</a:t>
            </a:r>
            <a:r>
              <a:rPr lang="en-US" dirty="0" smtClean="0"/>
              <a:t>.</a:t>
            </a:r>
          </a:p>
          <a:p>
            <a:endParaRPr lang="en-US" dirty="0"/>
          </a:p>
          <a:p>
            <a:r>
              <a:rPr lang="en-US" dirty="0"/>
              <a:t>Good leaders are not “all about themselves.”</a:t>
            </a:r>
          </a:p>
        </p:txBody>
      </p:sp>
      <p:sp>
        <p:nvSpPr>
          <p:cNvPr id="4" name="Slide Number Placeholder 3"/>
          <p:cNvSpPr>
            <a:spLocks noGrp="1"/>
          </p:cNvSpPr>
          <p:nvPr>
            <p:ph type="sldNum" sz="quarter" idx="10"/>
          </p:nvPr>
        </p:nvSpPr>
        <p:spPr/>
        <p:txBody>
          <a:bodyPr/>
          <a:lstStyle/>
          <a:p>
            <a:pPr>
              <a:defRPr/>
            </a:pPr>
            <a:fld id="{B6CB32E5-55FE-4C4E-AB42-1BB7BDAB2294}" type="slidenum">
              <a:rPr lang="en-US" smtClean="0"/>
              <a:pPr>
                <a:defRPr/>
              </a:pPr>
              <a:t>9</a:t>
            </a:fld>
            <a:endParaRPr lang="en-US"/>
          </a:p>
        </p:txBody>
      </p:sp>
    </p:spTree>
    <p:extLst>
      <p:ext uri="{BB962C8B-B14F-4D97-AF65-F5344CB8AC3E}">
        <p14:creationId xmlns:p14="http://schemas.microsoft.com/office/powerpoint/2010/main" val="205138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1504</TotalTime>
  <Words>3452</Words>
  <Application>Microsoft Macintosh PowerPoint</Application>
  <PresentationFormat>On-screen Show (4:3)</PresentationFormat>
  <Paragraphs>460</Paragraphs>
  <Slides>66</Slides>
  <Notes>0</Notes>
  <HiddenSlides>15</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Before you begin…</vt:lpstr>
      <vt:lpstr>Troop ### - ILST Introduction to Leadership Skills for Troops</vt:lpstr>
      <vt:lpstr>ILST Schedule</vt:lpstr>
      <vt:lpstr>Mission Statement</vt:lpstr>
      <vt:lpstr>Why Conduct ILST?</vt:lpstr>
      <vt:lpstr>ILST Overview</vt:lpstr>
      <vt:lpstr>Module 1 Troop Organization</vt:lpstr>
      <vt:lpstr>Module 1 Overview</vt:lpstr>
      <vt:lpstr>Introduction to the Course</vt:lpstr>
      <vt:lpstr>Introduction to Vision</vt:lpstr>
      <vt:lpstr>Troop Organization</vt:lpstr>
      <vt:lpstr>Value of a Youth-Led Troop</vt:lpstr>
      <vt:lpstr>Individual Roles &amp; Responsibilities</vt:lpstr>
      <vt:lpstr>All Scout Leadership Roles</vt:lpstr>
      <vt:lpstr>Senior Patrol Leader (SPL)</vt:lpstr>
      <vt:lpstr>Asst Senior Patrol Leader (ASPL)</vt:lpstr>
      <vt:lpstr>Patrol Leader (PL)</vt:lpstr>
      <vt:lpstr>Troop Guide</vt:lpstr>
      <vt:lpstr>Scribe</vt:lpstr>
      <vt:lpstr>Quartermaster</vt:lpstr>
      <vt:lpstr>Chaplain’s Aide</vt:lpstr>
      <vt:lpstr>Librarian</vt:lpstr>
      <vt:lpstr>Historian</vt:lpstr>
      <vt:lpstr>Outdoor Ethics Guide</vt:lpstr>
      <vt:lpstr>Order of the Arrow Representative</vt:lpstr>
      <vt:lpstr>Adult Positions</vt:lpstr>
      <vt:lpstr>PowerPoint Presentation</vt:lpstr>
      <vt:lpstr>PowerPoint Presentation</vt:lpstr>
      <vt:lpstr>The Patrol Leaders’ Council (PLC)</vt:lpstr>
      <vt:lpstr>PowerPoint Presentation</vt:lpstr>
      <vt:lpstr>Leadership Principles</vt:lpstr>
      <vt:lpstr>Leadership Tips</vt:lpstr>
      <vt:lpstr>Leadership Tips</vt:lpstr>
      <vt:lpstr>Leadership Tips</vt:lpstr>
      <vt:lpstr>PowerPoint Presentation</vt:lpstr>
      <vt:lpstr>Servant Leadership</vt:lpstr>
      <vt:lpstr>Other Leadership Styles</vt:lpstr>
      <vt:lpstr>Module 2 Tools of Leadership</vt:lpstr>
      <vt:lpstr>Module 2 Overview</vt:lpstr>
      <vt:lpstr>Communications</vt:lpstr>
      <vt:lpstr>PowerPoint Presentation</vt:lpstr>
      <vt:lpstr>PowerPoint Presentation</vt:lpstr>
      <vt:lpstr>Planning</vt:lpstr>
      <vt:lpstr>Planning Videos</vt:lpstr>
      <vt:lpstr>Planning Quotes</vt:lpstr>
      <vt:lpstr>Teaching EDGE</vt:lpstr>
      <vt:lpstr>Teaching EDGE</vt:lpstr>
      <vt:lpstr>Module 3 Leadership and Teamwork</vt:lpstr>
      <vt:lpstr>Module 3 Overview</vt:lpstr>
      <vt:lpstr>PowerPoint Presentation</vt:lpstr>
      <vt:lpstr>Team</vt:lpstr>
      <vt:lpstr>Team Characteristics</vt:lpstr>
      <vt:lpstr>Team &amp; Team Characteristics</vt:lpstr>
      <vt:lpstr>Team Skill Level &amp; Enthusiasm</vt:lpstr>
      <vt:lpstr>Leading EDGE in Leadership</vt:lpstr>
      <vt:lpstr>Including the Whole Team</vt:lpstr>
      <vt:lpstr>PowerPoint Presentation</vt:lpstr>
      <vt:lpstr>Vision (Revisited)</vt:lpstr>
      <vt:lpstr>Leadership Ethics &amp; Values</vt:lpstr>
      <vt:lpstr>Role Playing</vt:lpstr>
      <vt:lpstr>PowerPoint Presentation</vt:lpstr>
      <vt:lpstr>PowerPoint Presentation</vt:lpstr>
      <vt:lpstr>PowerPoint Presentation</vt:lpstr>
      <vt:lpstr>Where the Troop Is…</vt:lpstr>
      <vt:lpstr>The Servant Leader</vt:lpstr>
      <vt:lpstr>The Servant Leader (cont’d)</vt:lpstr>
    </vt:vector>
  </TitlesOfParts>
  <Company>Boy Scouts of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John Lindegren</cp:lastModifiedBy>
  <cp:revision>103</cp:revision>
  <dcterms:created xsi:type="dcterms:W3CDTF">2011-01-11T15:53:32Z</dcterms:created>
  <dcterms:modified xsi:type="dcterms:W3CDTF">2020-03-29T15:04:46Z</dcterms:modified>
</cp:coreProperties>
</file>