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8"/>
  </p:notesMasterIdLst>
  <p:sldIdLst>
    <p:sldId id="276" r:id="rId5"/>
    <p:sldId id="258" r:id="rId6"/>
    <p:sldId id="277" r:id="rId7"/>
    <p:sldId id="273" r:id="rId8"/>
    <p:sldId id="259" r:id="rId9"/>
    <p:sldId id="260" r:id="rId10"/>
    <p:sldId id="261" r:id="rId11"/>
    <p:sldId id="262" r:id="rId12"/>
    <p:sldId id="263" r:id="rId13"/>
    <p:sldId id="265" r:id="rId14"/>
    <p:sldId id="267" r:id="rId15"/>
    <p:sldId id="268" r:id="rId16"/>
    <p:sldId id="269" r:id="rId17"/>
    <p:sldId id="271" r:id="rId18"/>
    <p:sldId id="274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7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5697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4EABC3-2A29-45F5-9AD2-6F6DFF38BF3A}" v="25" dt="2026-06-12T14:14:10.3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1484" autoAdjust="0"/>
  </p:normalViewPr>
  <p:slideViewPr>
    <p:cSldViewPr snapToGrid="0">
      <p:cViewPr varScale="1">
        <p:scale>
          <a:sx n="68" d="100"/>
          <a:sy n="68" d="100"/>
        </p:scale>
        <p:origin x="5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09433-8FC2-4E26-ADBE-E9ED89CCBB73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207B0-5271-4B48-8F11-F6D90584F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D207B0-5271-4B48-8F11-F6D90584FEC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4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video" Target="https://www.youtube.com/embed/yREQNjPMDYA?feature=oembed" TargetMode="External"/><Relationship Id="rId4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BB2FC-7210-49F5-993A-00B15C35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DDDBB-D62A-4015-A79E-4B409CE18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26008A2-CCAD-71E9-A58C-0CCCEECC53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56" t="5644" b="3596"/>
          <a:stretch>
            <a:fillRect/>
          </a:stretch>
        </p:blipFill>
        <p:spPr>
          <a:xfrm>
            <a:off x="9170894" y="6104964"/>
            <a:ext cx="2876707" cy="74407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2DDBC13-6109-EFC9-39E0-D8EF14C51331}"/>
              </a:ext>
            </a:extLst>
          </p:cNvPr>
          <p:cNvSpPr/>
          <p:nvPr userDrawn="1"/>
        </p:nvSpPr>
        <p:spPr>
          <a:xfrm>
            <a:off x="0" y="6343711"/>
            <a:ext cx="9073661" cy="315912"/>
          </a:xfrm>
          <a:prstGeom prst="rect">
            <a:avLst/>
          </a:prstGeom>
          <a:solidFill>
            <a:srgbClr val="0756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64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EF757-681C-4A02-9880-D3EFEC32F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92B0C-E864-4B4B-964A-9E53C4E70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6875C4-2DA6-4DB0-886A-65230F286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243208EF-80D1-9D6D-4411-CD2EE50FAB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378" y="6243156"/>
            <a:ext cx="2921149" cy="45163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FA1B245-E00A-3917-E017-4EA5C66C542C}"/>
              </a:ext>
            </a:extLst>
          </p:cNvPr>
          <p:cNvSpPr/>
          <p:nvPr userDrawn="1"/>
        </p:nvSpPr>
        <p:spPr>
          <a:xfrm>
            <a:off x="0" y="6343711"/>
            <a:ext cx="9073661" cy="315912"/>
          </a:xfrm>
          <a:prstGeom prst="rect">
            <a:avLst/>
          </a:prstGeom>
          <a:solidFill>
            <a:srgbClr val="0756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0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3AD7C-ECC6-49CB-B259-D3F6D5FC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5DAF5-D4B9-40C2-8952-A817CEA0E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D5CD0C-B93E-4D69-9F0B-B03424A60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1D90EF-04B1-4207-82AE-7D6FF6DE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06857F-C227-4BF7-9CAA-DF52159C1D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D916E408-743D-4137-361F-428EB2B714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378" y="6243156"/>
            <a:ext cx="2921149" cy="45163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AF52595-2092-FCC4-2918-2636FE29C921}"/>
              </a:ext>
            </a:extLst>
          </p:cNvPr>
          <p:cNvSpPr/>
          <p:nvPr userDrawn="1"/>
        </p:nvSpPr>
        <p:spPr>
          <a:xfrm>
            <a:off x="0" y="6343711"/>
            <a:ext cx="9073661" cy="315912"/>
          </a:xfrm>
          <a:prstGeom prst="rect">
            <a:avLst/>
          </a:prstGeom>
          <a:solidFill>
            <a:srgbClr val="0756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40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499FE-3370-48F5-9321-3BDCA32F3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B491A432-C8BD-9833-A8B4-DBD0071833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378" y="6243156"/>
            <a:ext cx="2921149" cy="45163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F4B0F77-6FAF-1282-B422-7DCFBDEBEFE2}"/>
              </a:ext>
            </a:extLst>
          </p:cNvPr>
          <p:cNvSpPr/>
          <p:nvPr userDrawn="1"/>
        </p:nvSpPr>
        <p:spPr>
          <a:xfrm>
            <a:off x="0" y="6343711"/>
            <a:ext cx="9073661" cy="315912"/>
          </a:xfrm>
          <a:prstGeom prst="rect">
            <a:avLst/>
          </a:prstGeom>
          <a:solidFill>
            <a:srgbClr val="0756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892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0C94862F-08CF-46FC-C24E-7A34BB609F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378" y="6243156"/>
            <a:ext cx="2921149" cy="45163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AF6F8E2-423C-235F-A91E-46368224DC61}"/>
              </a:ext>
            </a:extLst>
          </p:cNvPr>
          <p:cNvSpPr/>
          <p:nvPr userDrawn="1"/>
        </p:nvSpPr>
        <p:spPr>
          <a:xfrm>
            <a:off x="0" y="6343711"/>
            <a:ext cx="9073661" cy="315912"/>
          </a:xfrm>
          <a:prstGeom prst="rect">
            <a:avLst/>
          </a:prstGeom>
          <a:solidFill>
            <a:srgbClr val="0756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862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6613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29CC8-CB60-4446-B9C0-ADCD83841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9C459-CA2E-471A-90B8-9CD7B5B74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993446-49D2-4C5C-AB3C-7983D6B46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FFFBB187-25D7-47C5-F607-124BAF582B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378" y="6243156"/>
            <a:ext cx="2921149" cy="45163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1C14125-5670-0FF1-5A04-AD8CD4EE708C}"/>
              </a:ext>
            </a:extLst>
          </p:cNvPr>
          <p:cNvSpPr/>
          <p:nvPr userDrawn="1"/>
        </p:nvSpPr>
        <p:spPr>
          <a:xfrm>
            <a:off x="0" y="6343711"/>
            <a:ext cx="9073661" cy="315912"/>
          </a:xfrm>
          <a:prstGeom prst="rect">
            <a:avLst/>
          </a:prstGeom>
          <a:solidFill>
            <a:srgbClr val="0756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118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B1AF4-9EFB-4707-9220-D0D63A4D9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970091-600C-4D13-BC30-F09377330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D1BD4D-2262-4913-BC7B-CDD0773F3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95A09301-6D40-261D-449B-6AF89293CA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378" y="6243156"/>
            <a:ext cx="2921149" cy="45163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8774B37-F34B-E20E-FDA4-684FC1755BE8}"/>
              </a:ext>
            </a:extLst>
          </p:cNvPr>
          <p:cNvSpPr/>
          <p:nvPr userDrawn="1"/>
        </p:nvSpPr>
        <p:spPr>
          <a:xfrm>
            <a:off x="0" y="6343711"/>
            <a:ext cx="9073661" cy="315912"/>
          </a:xfrm>
          <a:prstGeom prst="rect">
            <a:avLst/>
          </a:prstGeom>
          <a:solidFill>
            <a:srgbClr val="0756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013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4F11-2B33-457A-AE33-E84F496C0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930FA-69BC-4619-978D-55BEAF1C6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B794337A-6CBF-625D-825A-48C4B388BE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378" y="6243156"/>
            <a:ext cx="2921149" cy="45163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EAFF8C0-FF2B-8447-B3EF-197DC3F17CBD}"/>
              </a:ext>
            </a:extLst>
          </p:cNvPr>
          <p:cNvSpPr/>
          <p:nvPr userDrawn="1"/>
        </p:nvSpPr>
        <p:spPr>
          <a:xfrm>
            <a:off x="0" y="6343711"/>
            <a:ext cx="9073661" cy="315912"/>
          </a:xfrm>
          <a:prstGeom prst="rect">
            <a:avLst/>
          </a:prstGeom>
          <a:solidFill>
            <a:srgbClr val="0756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397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4A9CE8-520D-4A08-8BE0-AD7B43EB37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77866-7875-4403-83CF-5558D69EF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A347FE61-ADCA-2027-39E6-BDE85EAD8E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378" y="6243156"/>
            <a:ext cx="2921149" cy="45163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205E194-E059-501B-EE4E-125B7521C4F1}"/>
              </a:ext>
            </a:extLst>
          </p:cNvPr>
          <p:cNvSpPr/>
          <p:nvPr userDrawn="1"/>
        </p:nvSpPr>
        <p:spPr>
          <a:xfrm>
            <a:off x="0" y="6343711"/>
            <a:ext cx="9073661" cy="315912"/>
          </a:xfrm>
          <a:prstGeom prst="rect">
            <a:avLst/>
          </a:prstGeom>
          <a:solidFill>
            <a:srgbClr val="0756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04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0756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BB2FC-7210-49F5-993A-00B15C35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DDDBB-D62A-4015-A79E-4B409CE18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D2583698-E122-C46D-2230-36E45E58AC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746" y="6034906"/>
            <a:ext cx="3599001" cy="55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44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rgbClr val="0756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D2583698-E122-C46D-2230-36E45E58AC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22" y="2303584"/>
            <a:ext cx="10875156" cy="1673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025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756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logo with white text&#10;&#10;Description automatically generated">
            <a:extLst>
              <a:ext uri="{FF2B5EF4-FFF2-40B4-BE49-F238E27FC236}">
                <a16:creationId xmlns:a16="http://schemas.microsoft.com/office/drawing/2014/main" id="{4111B350-352A-23F8-F74D-644E0455B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37" y="771138"/>
            <a:ext cx="6915926" cy="531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93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A837EC5-B555-47D5-AB4A-BAB18FFA0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D6C67B68-CEBA-FAA3-EA8B-7301B9499F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484" y="1600200"/>
            <a:ext cx="8299721" cy="1283211"/>
          </a:xfrm>
          <a:prstGeom prst="rect">
            <a:avLst/>
          </a:prstGeom>
        </p:spPr>
      </p:pic>
      <p:pic>
        <p:nvPicPr>
          <p:cNvPr id="8" name="Online Media 3" title="Scouting America Anthem">
            <a:hlinkClick r:id="" action="ppaction://media"/>
            <a:extLst>
              <a:ext uri="{FF2B5EF4-FFF2-40B4-BE49-F238E27FC236}">
                <a16:creationId xmlns:a16="http://schemas.microsoft.com/office/drawing/2014/main" id="{1CBDA12D-17CE-90AB-8974-9CA6181BD4E2}"/>
              </a:ext>
            </a:extLst>
          </p:cNvPr>
          <p:cNvPicPr>
            <a:picLocks noRot="1" noChangeAspect="1"/>
          </p:cNvPicPr>
          <p:nvPr userDrawn="1"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836177" y="457200"/>
            <a:ext cx="10519646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03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eagle with a shield and stars&#10;&#10;Description automatically generated">
            <a:extLst>
              <a:ext uri="{FF2B5EF4-FFF2-40B4-BE49-F238E27FC236}">
                <a16:creationId xmlns:a16="http://schemas.microsoft.com/office/drawing/2014/main" id="{FA0E348E-CE95-E93D-AB93-FD1DB66ABB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578" y="99053"/>
            <a:ext cx="5894844" cy="665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27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71F71FC7-FC0B-81F3-3755-39F02526D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722" y="728523"/>
            <a:ext cx="6548555" cy="504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43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544B97-D90B-4251-B303-F42BABF43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798277"/>
            <a:ext cx="10515600" cy="2291373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C4E32-D95D-40CE-A7DE-EC9E74C9D0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8B219C-0363-4EAC-B355-C16BC5F10A5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B6717-C5A9-4E32-B8EC-5887317D2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2FD96-2ED5-4776-B90F-FC4761E22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75102F-CC77-4CA7-8712-F041898EE77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C82D88EB-31C6-B7FF-FC1D-120633A2D8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04353"/>
            <a:ext cx="10509250" cy="162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925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544B97-D90B-4251-B303-F42BABF43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C4E32-D95D-40CE-A7DE-EC9E74C9D0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8B219C-0363-4EAC-B355-C16BC5F10A5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B6717-C5A9-4E32-B8EC-5887317D2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2FD96-2ED5-4776-B90F-FC4761E22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75102F-CC77-4CA7-8712-F041898EE77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xelated eagle and fleur-de-lis&#10;&#10;Description automatically generated">
            <a:extLst>
              <a:ext uri="{FF2B5EF4-FFF2-40B4-BE49-F238E27FC236}">
                <a16:creationId xmlns:a16="http://schemas.microsoft.com/office/drawing/2014/main" id="{C82D88EB-31C6-B7FF-FC1D-120633A2D8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04353"/>
            <a:ext cx="10509250" cy="162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28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9D2550-CAEC-427C-9931-29B0BCF64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A68F2-4BD4-466B-B002-5596145E4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437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2" r:id="rId2"/>
    <p:sldLayoutId id="2147483674" r:id="rId3"/>
    <p:sldLayoutId id="2147483675" r:id="rId4"/>
    <p:sldLayoutId id="2147483661" r:id="rId5"/>
    <p:sldLayoutId id="2147483676" r:id="rId6"/>
    <p:sldLayoutId id="2147483677" r:id="rId7"/>
    <p:sldLayoutId id="2147483663" r:id="rId8"/>
    <p:sldLayoutId id="2147483678" r:id="rId9"/>
    <p:sldLayoutId id="2147483664" r:id="rId10"/>
    <p:sldLayoutId id="2147483665" r:id="rId11"/>
    <p:sldLayoutId id="2147483666" r:id="rId12"/>
    <p:sldLayoutId id="2147483667" r:id="rId13"/>
    <p:sldLayoutId id="2147483673" r:id="rId14"/>
    <p:sldLayoutId id="2147483668" r:id="rId15"/>
    <p:sldLayoutId id="2147483669" r:id="rId16"/>
    <p:sldLayoutId id="2147483670" r:id="rId17"/>
    <p:sldLayoutId id="214748367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75697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pevSr3VmrgA1JW2U8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pevSr3VmrgA1JW2U8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3998A67-4152-C0F0-3739-3BEE06024A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Membership Recruitment </a:t>
            </a:r>
          </a:p>
          <a:p>
            <a:r>
              <a:rPr lang="en-US" dirty="0"/>
              <a:t>for Packs and Scouts BSA</a:t>
            </a:r>
          </a:p>
        </p:txBody>
      </p:sp>
    </p:spTree>
    <p:extLst>
      <p:ext uri="{BB962C8B-B14F-4D97-AF65-F5344CB8AC3E}">
        <p14:creationId xmlns:p14="http://schemas.microsoft.com/office/powerpoint/2010/main" val="1190834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Running a Great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Fun and hands-on</a:t>
            </a:r>
          </a:p>
          <a:p>
            <a:pPr marL="0" indent="0">
              <a:buNone/>
            </a:pPr>
            <a:r>
              <a:rPr dirty="0"/>
              <a:t>• Family participation</a:t>
            </a:r>
          </a:p>
          <a:p>
            <a:pPr marL="0" indent="0">
              <a:buNone/>
            </a:pPr>
            <a:r>
              <a:rPr dirty="0"/>
              <a:t>• Organized registration</a:t>
            </a:r>
          </a:p>
          <a:p>
            <a:pPr marL="0" indent="0">
              <a:buNone/>
            </a:pPr>
            <a:r>
              <a:rPr dirty="0"/>
              <a:t>• Short parent presentation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Word-of-Mouth Recruiting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Most youth join because someone personally invited them.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Follow-Up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Contact families within 24 hours</a:t>
            </a:r>
          </a:p>
          <a:p>
            <a:pPr marL="0" indent="0">
              <a:buNone/>
            </a:pPr>
            <a:r>
              <a:rPr dirty="0"/>
              <a:t>• Invite to next meeting</a:t>
            </a:r>
          </a:p>
          <a:p>
            <a:pPr marL="0" indent="0">
              <a:buNone/>
            </a:pPr>
            <a:r>
              <a:rPr dirty="0"/>
              <a:t>• Personal follow-up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Retention Starts Immediately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Fun meetings</a:t>
            </a:r>
          </a:p>
          <a:p>
            <a:pPr marL="0" indent="0">
              <a:buNone/>
            </a:pPr>
            <a:r>
              <a:rPr dirty="0"/>
              <a:t>• Outdoor adventures</a:t>
            </a:r>
          </a:p>
          <a:p>
            <a:pPr marL="0" indent="0">
              <a:buNone/>
            </a:pPr>
            <a:r>
              <a:rPr dirty="0"/>
              <a:t>• Parent engagement</a:t>
            </a:r>
          </a:p>
          <a:p>
            <a:pPr marL="0" indent="0">
              <a:buNone/>
            </a:pPr>
            <a:r>
              <a:rPr dirty="0"/>
              <a:t>• Quick inclusion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1. Schedule Join Scout Week event</a:t>
            </a:r>
          </a:p>
          <a:p>
            <a:pPr marL="0" indent="0">
              <a:buNone/>
            </a:pPr>
            <a:r>
              <a:rPr dirty="0"/>
              <a:t>2. Promote by early August</a:t>
            </a:r>
          </a:p>
          <a:p>
            <a:pPr marL="0" indent="0">
              <a:buNone/>
            </a:pPr>
            <a:r>
              <a:rPr dirty="0"/>
              <a:t>3. Personally invite families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440805-9D5A-1341-12A1-66CB056F5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2: Scouts BSA Recruitment</a:t>
            </a:r>
          </a:p>
        </p:txBody>
      </p:sp>
    </p:spTree>
    <p:extLst>
      <p:ext uri="{BB962C8B-B14F-4D97-AF65-F5344CB8AC3E}">
        <p14:creationId xmlns:p14="http://schemas.microsoft.com/office/powerpoint/2010/main" val="1781300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7776A1-CE92-C60C-E95B-E935FA59B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Recruiting Older Youth Matters</a:t>
            </a:r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C2E79-9999-5892-53DC-2A2AA80B0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Growing Strong Scouts BSA Troops</a:t>
            </a:r>
          </a:p>
          <a:p>
            <a:r>
              <a:rPr lang="en-US" dirty="0"/>
              <a:t>Every troop needs a consistent pipeline of new youth members. </a:t>
            </a:r>
          </a:p>
          <a:p>
            <a:r>
              <a:rPr lang="en-US" dirty="0"/>
              <a:t>Recruiting older youth creates stronger patrols, leadership opportunities, and more exciting activities. </a:t>
            </a:r>
          </a:p>
          <a:p>
            <a:r>
              <a:rPr lang="en-US" dirty="0"/>
              <a:t>Youth ages 11–17 are looking for: </a:t>
            </a:r>
          </a:p>
          <a:p>
            <a:pPr lvl="1"/>
            <a:r>
              <a:rPr lang="en-US" dirty="0"/>
              <a:t>Adventure </a:t>
            </a:r>
          </a:p>
          <a:p>
            <a:pPr lvl="1"/>
            <a:r>
              <a:rPr lang="en-US" dirty="0"/>
              <a:t>Leadership opportunities </a:t>
            </a:r>
          </a:p>
          <a:p>
            <a:pPr lvl="1"/>
            <a:r>
              <a:rPr lang="en-US" dirty="0"/>
              <a:t>Social connections </a:t>
            </a:r>
          </a:p>
          <a:p>
            <a:pPr lvl="1"/>
            <a:r>
              <a:rPr lang="en-US" dirty="0"/>
              <a:t>Outdoor experiences </a:t>
            </a:r>
          </a:p>
          <a:p>
            <a:pPr lvl="1"/>
            <a:r>
              <a:rPr lang="en-US" dirty="0"/>
              <a:t>Service opportunities </a:t>
            </a:r>
          </a:p>
          <a:p>
            <a:r>
              <a:rPr lang="en-US" dirty="0"/>
              <a:t>Recruitment should be a year-round effort, not just a crossover season activity. </a:t>
            </a:r>
          </a:p>
          <a:p>
            <a:r>
              <a:rPr lang="en-US" b="1" dirty="0"/>
              <a:t>Key Message:</a:t>
            </a:r>
            <a:r>
              <a:rPr lang="en-US" dirty="0"/>
              <a:t> Sell the adventure, not the organization.</a:t>
            </a:r>
          </a:p>
        </p:txBody>
      </p:sp>
    </p:spTree>
    <p:extLst>
      <p:ext uri="{BB962C8B-B14F-4D97-AF65-F5344CB8AC3E}">
        <p14:creationId xmlns:p14="http://schemas.microsoft.com/office/powerpoint/2010/main" val="2600285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06EC0-AE13-6111-3432-D50379C21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Relationships with Arrow of Light Scouts &amp; Families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32009E5-B9F7-A0F9-F9CB-5303B347C3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82221"/>
            <a:ext cx="10060709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Assign "Troop Guides" and youth ambassadors to visit local packs regularly.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Invite Arrow of Light Scouts to: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Campouts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Troop meetings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Service projects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Court of Honor ceremonies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Summer activities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Participate in Pack events: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Blue &amp; Gold Banquets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Pinewood Derby races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Pack campouts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Join Scout Nights</a:t>
            </a:r>
          </a:p>
        </p:txBody>
      </p:sp>
    </p:spTree>
    <p:extLst>
      <p:ext uri="{BB962C8B-B14F-4D97-AF65-F5344CB8AC3E}">
        <p14:creationId xmlns:p14="http://schemas.microsoft.com/office/powerpoint/2010/main" val="3339788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45F790-FACE-2D19-38CD-852315139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 </a:t>
            </a:r>
            <a:r>
              <a:rPr lang="en-US" dirty="0" err="1"/>
              <a:t>AoL</a:t>
            </a:r>
            <a:r>
              <a:rPr lang="en-US" dirty="0"/>
              <a:t> Families Early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359EC3-1F77-3792-F706-E4AF8FD24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Hold a parent information session each fall and winter. </a:t>
            </a:r>
          </a:p>
          <a:p>
            <a:r>
              <a:rPr lang="en-US" dirty="0"/>
              <a:t>Explain: </a:t>
            </a:r>
          </a:p>
          <a:p>
            <a:pPr lvl="1"/>
            <a:r>
              <a:rPr lang="en-US" dirty="0"/>
              <a:t>Advancement opportunities </a:t>
            </a:r>
          </a:p>
          <a:p>
            <a:pPr lvl="1"/>
            <a:r>
              <a:rPr lang="en-US" dirty="0"/>
              <a:t>Youth leadership model </a:t>
            </a:r>
          </a:p>
          <a:p>
            <a:pPr lvl="1"/>
            <a:r>
              <a:rPr lang="en-US" dirty="0"/>
              <a:t>Camping program </a:t>
            </a:r>
          </a:p>
          <a:p>
            <a:pPr lvl="1"/>
            <a:r>
              <a:rPr lang="en-US" dirty="0"/>
              <a:t>Safety and training </a:t>
            </a:r>
          </a:p>
          <a:p>
            <a:r>
              <a:rPr lang="en-US" b="1" dirty="0"/>
              <a:t>Goal:</a:t>
            </a:r>
            <a:r>
              <a:rPr lang="en-US" dirty="0"/>
              <a:t> Arrow of Light families should already know your troop before crossover season arrives.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07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729CC5-7BFC-73A4-4557-FCED642ED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Recruiting from Middle Schools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212B4B-0DDE-7EAC-CEC7-B3FAEA22F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Meet Youth Where They Are</a:t>
            </a:r>
          </a:p>
          <a:p>
            <a:r>
              <a:rPr lang="en-US" dirty="0"/>
              <a:t>Work with schools to: </a:t>
            </a:r>
          </a:p>
          <a:p>
            <a:pPr lvl="1"/>
            <a:r>
              <a:rPr lang="en-US" dirty="0"/>
              <a:t>Participate in activity fairs </a:t>
            </a:r>
          </a:p>
          <a:p>
            <a:pPr lvl="1"/>
            <a:r>
              <a:rPr lang="en-US" dirty="0"/>
              <a:t>Submit flyers for take-home folders </a:t>
            </a:r>
          </a:p>
          <a:p>
            <a:pPr lvl="1"/>
            <a:r>
              <a:rPr lang="en-US" dirty="0"/>
              <a:t>Advertise through school newsletters </a:t>
            </a:r>
          </a:p>
          <a:p>
            <a:pPr lvl="1"/>
            <a:r>
              <a:rPr lang="en-US" dirty="0"/>
              <a:t>Support school service projects </a:t>
            </a:r>
          </a:p>
          <a:p>
            <a:r>
              <a:rPr lang="en-US" b="1" dirty="0"/>
              <a:t>Host Middle School-Friendly Events</a:t>
            </a:r>
          </a:p>
          <a:p>
            <a:pPr lvl="1"/>
            <a:r>
              <a:rPr lang="en-US" dirty="0"/>
              <a:t>Outdoor Skills Challenge </a:t>
            </a:r>
          </a:p>
          <a:p>
            <a:pPr lvl="1"/>
            <a:r>
              <a:rPr lang="en-US" dirty="0"/>
              <a:t>Camping Open House </a:t>
            </a:r>
          </a:p>
          <a:p>
            <a:pPr lvl="1"/>
            <a:r>
              <a:rPr lang="en-US" dirty="0"/>
              <a:t>Dutch Oven Cook-Off </a:t>
            </a:r>
          </a:p>
          <a:p>
            <a:pPr lvl="1"/>
            <a:r>
              <a:rPr lang="en-US" dirty="0"/>
              <a:t>Fishing Derby </a:t>
            </a:r>
          </a:p>
          <a:p>
            <a:pPr lvl="1"/>
            <a:r>
              <a:rPr lang="en-US" dirty="0"/>
              <a:t>Archery Day </a:t>
            </a:r>
          </a:p>
          <a:p>
            <a:pPr lvl="1"/>
            <a:r>
              <a:rPr lang="en-US" dirty="0"/>
              <a:t>Geocaching Event </a:t>
            </a:r>
          </a:p>
          <a:p>
            <a:pPr lvl="1"/>
            <a:r>
              <a:rPr lang="en-US" dirty="0"/>
              <a:t>STEM Night </a:t>
            </a:r>
          </a:p>
          <a:p>
            <a:r>
              <a:rPr lang="en-US" b="1" dirty="0"/>
              <a:t>Use Current Scouts as Recruiters</a:t>
            </a:r>
          </a:p>
          <a:p>
            <a:pPr lvl="1"/>
            <a:r>
              <a:rPr lang="en-US" dirty="0"/>
              <a:t>Encourage every Scout to bring one friend. </a:t>
            </a:r>
          </a:p>
          <a:p>
            <a:pPr lvl="1"/>
            <a:r>
              <a:rPr lang="en-US" dirty="0"/>
              <a:t>Create "Bring a Friend" troop meetings each semester. </a:t>
            </a:r>
          </a:p>
          <a:p>
            <a:pPr lvl="1"/>
            <a:r>
              <a:rPr lang="en-US" dirty="0"/>
              <a:t>Let youth tell the Scouting story—peer-to-peer recruiting is powerful. </a:t>
            </a:r>
          </a:p>
          <a:p>
            <a:r>
              <a:rPr lang="en-US" b="1" dirty="0"/>
              <a:t>Remember:</a:t>
            </a:r>
            <a:r>
              <a:rPr lang="en-US" dirty="0"/>
              <a:t> Youth join because of friends and fun.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12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Training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Understand recruitment timeline</a:t>
            </a:r>
            <a:r>
              <a:rPr lang="en-US" dirty="0"/>
              <a:t>s</a:t>
            </a:r>
            <a:endParaRPr dirty="0"/>
          </a:p>
          <a:p>
            <a:pPr marL="0" indent="0">
              <a:buNone/>
            </a:pPr>
            <a:r>
              <a:rPr dirty="0"/>
              <a:t>• Plan successful events</a:t>
            </a:r>
          </a:p>
          <a:p>
            <a:pPr marL="0" indent="0">
              <a:buNone/>
            </a:pPr>
            <a:r>
              <a:rPr dirty="0"/>
              <a:t>• Promote effectively</a:t>
            </a:r>
          </a:p>
          <a:p>
            <a:pPr marL="0" indent="0">
              <a:buNone/>
            </a:pPr>
            <a:r>
              <a:rPr dirty="0"/>
              <a:t>• Utilize Council resources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D8A17A-A945-0127-B90F-712267DA2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Marketing &amp; Communication Strategies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E6F84-A2B6-CCB3-DB64-EC2E0AC07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Reach Today's Families</a:t>
            </a:r>
          </a:p>
          <a:p>
            <a:r>
              <a:rPr lang="en-US" dirty="0"/>
              <a:t>Use district-provided Facebook and Instagram advertisements.</a:t>
            </a:r>
          </a:p>
          <a:p>
            <a:pPr lvl="1"/>
            <a:r>
              <a:rPr lang="en-US" dirty="0"/>
              <a:t>Submit Event Information: </a:t>
            </a:r>
            <a:r>
              <a:rPr lang="en-US" dirty="0">
                <a:hlinkClick r:id="rId2"/>
              </a:rPr>
              <a:t>https://forms.gle/pevSr3VmrgA1JW2U8</a:t>
            </a:r>
            <a:r>
              <a:rPr lang="en-US" dirty="0"/>
              <a:t>.  </a:t>
            </a:r>
          </a:p>
          <a:p>
            <a:r>
              <a:rPr lang="en-US" dirty="0"/>
              <a:t>Maintain an active troop Facebook page and Instagram account. </a:t>
            </a:r>
          </a:p>
          <a:p>
            <a:r>
              <a:rPr lang="en-US" dirty="0"/>
              <a:t>Share photos and videos of: </a:t>
            </a:r>
          </a:p>
          <a:p>
            <a:pPr lvl="1"/>
            <a:r>
              <a:rPr lang="en-US" dirty="0"/>
              <a:t>Camping trips </a:t>
            </a:r>
          </a:p>
          <a:p>
            <a:pPr lvl="1"/>
            <a:r>
              <a:rPr lang="en-US" dirty="0"/>
              <a:t>High-adventure activities </a:t>
            </a:r>
          </a:p>
          <a:p>
            <a:pPr lvl="1"/>
            <a:r>
              <a:rPr lang="en-US" dirty="0"/>
              <a:t>Service projects </a:t>
            </a:r>
          </a:p>
          <a:p>
            <a:pPr lvl="1"/>
            <a:r>
              <a:rPr lang="en-US" dirty="0"/>
              <a:t>Summer camp </a:t>
            </a:r>
          </a:p>
          <a:p>
            <a:pPr lvl="1"/>
            <a:r>
              <a:rPr lang="en-US" dirty="0"/>
              <a:t>Youth leadership in action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717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2E4FB5-CA8D-C2A7-A5E3-31267111A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Marketing &amp; Communication Strategies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A0201EE-D816-8A0E-541D-19BCDCE4D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Tell the Adventure Story</a:t>
            </a:r>
          </a:p>
          <a:p>
            <a:r>
              <a:rPr lang="en-US" dirty="0"/>
              <a:t>Focus your messaging on:</a:t>
            </a:r>
          </a:p>
          <a:p>
            <a:pPr lvl="1"/>
            <a:r>
              <a:rPr lang="en-US" dirty="0"/>
              <a:t>Backpacking </a:t>
            </a:r>
          </a:p>
          <a:p>
            <a:pPr lvl="1"/>
            <a:r>
              <a:rPr lang="en-US" dirty="0"/>
              <a:t>Canoeing </a:t>
            </a:r>
          </a:p>
          <a:p>
            <a:pPr lvl="1"/>
            <a:r>
              <a:rPr lang="en-US" dirty="0"/>
              <a:t>Climbing </a:t>
            </a:r>
          </a:p>
          <a:p>
            <a:pPr lvl="1"/>
            <a:r>
              <a:rPr lang="en-US" dirty="0"/>
              <a:t>Shooting sports </a:t>
            </a:r>
          </a:p>
          <a:p>
            <a:pPr lvl="1"/>
            <a:r>
              <a:rPr lang="en-US" dirty="0"/>
              <a:t>Leadership </a:t>
            </a:r>
          </a:p>
          <a:p>
            <a:pPr lvl="1"/>
            <a:r>
              <a:rPr lang="en-US" dirty="0"/>
              <a:t>Service </a:t>
            </a:r>
          </a:p>
          <a:p>
            <a:pPr lvl="1"/>
            <a:r>
              <a:rPr lang="en-US" dirty="0"/>
              <a:t>Friendship </a:t>
            </a:r>
          </a:p>
          <a:p>
            <a:pPr marL="0" indent="0">
              <a:buNone/>
            </a:pPr>
            <a:r>
              <a:rPr lang="en-US" b="1" dirty="0"/>
              <a:t>Follow Up Quickly</a:t>
            </a:r>
          </a:p>
          <a:p>
            <a:r>
              <a:rPr lang="en-US" dirty="0"/>
              <a:t>Contact every lead within 24–48 hours. </a:t>
            </a:r>
          </a:p>
          <a:p>
            <a:r>
              <a:rPr lang="en-US" dirty="0"/>
              <a:t>Personally invite families to the next troop activity. </a:t>
            </a:r>
          </a:p>
          <a:p>
            <a:r>
              <a:rPr lang="en-US" dirty="0"/>
              <a:t>Assign a troop leader or parent ambassador to answer questions.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734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4744F6-1F38-4AD0-E6DE-1174F25D3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Troop Recruitment Plan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CEBDCD-3A33-948B-A9E9-50E73D496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Three Simple Goals for the Coming Year</a:t>
            </a:r>
          </a:p>
          <a:p>
            <a:pPr marL="0" indent="0">
              <a:buNone/>
            </a:pPr>
            <a:r>
              <a:rPr lang="en-US" b="1" dirty="0"/>
              <a:t>1. Recruit Arrow of Light Scouts</a:t>
            </a:r>
            <a:endParaRPr lang="en-US" dirty="0"/>
          </a:p>
          <a:p>
            <a:r>
              <a:rPr lang="en-US" dirty="0"/>
              <a:t>Visit every local pack. </a:t>
            </a:r>
          </a:p>
          <a:p>
            <a:r>
              <a:rPr lang="en-US" dirty="0"/>
              <a:t>Attend crossover ceremonies. </a:t>
            </a:r>
          </a:p>
          <a:p>
            <a:r>
              <a:rPr lang="en-US" dirty="0"/>
              <a:t>Invite AOL Scouts to troop activities throughout the year. </a:t>
            </a:r>
          </a:p>
          <a:p>
            <a:pPr marL="0" indent="0">
              <a:buNone/>
            </a:pPr>
            <a:r>
              <a:rPr lang="en-US" b="1" dirty="0"/>
              <a:t>2. Recruit New Middle School Youth</a:t>
            </a:r>
            <a:endParaRPr lang="en-US" dirty="0"/>
          </a:p>
          <a:p>
            <a:r>
              <a:rPr lang="en-US" dirty="0"/>
              <a:t>Hold at least two "Bring a Friend" events annually. </a:t>
            </a:r>
          </a:p>
          <a:p>
            <a:r>
              <a:rPr lang="en-US" dirty="0"/>
              <a:t>Participate in school and community events. </a:t>
            </a:r>
          </a:p>
          <a:p>
            <a:pPr marL="0" indent="0">
              <a:buNone/>
            </a:pPr>
            <a:r>
              <a:rPr lang="en-US" b="1" dirty="0"/>
              <a:t>3. Retain New Members</a:t>
            </a:r>
            <a:endParaRPr lang="en-US" dirty="0"/>
          </a:p>
          <a:p>
            <a:r>
              <a:rPr lang="en-US" dirty="0"/>
              <a:t>Welcome new Scouts immediately. </a:t>
            </a:r>
          </a:p>
          <a:p>
            <a:r>
              <a:rPr lang="en-US" dirty="0"/>
              <a:t>Assign youth mentors. </a:t>
            </a:r>
          </a:p>
          <a:p>
            <a:r>
              <a:rPr lang="en-US" dirty="0"/>
              <a:t>Get new Scouts camping within their first 60 days. </a:t>
            </a:r>
          </a:p>
          <a:p>
            <a:pPr marL="0" indent="0">
              <a:buNone/>
            </a:pPr>
            <a:r>
              <a:rPr lang="en-US" b="1" dirty="0"/>
              <a:t>Challenge for Every Troop</a:t>
            </a:r>
          </a:p>
          <a:p>
            <a:r>
              <a:rPr lang="en-US" b="1" dirty="0"/>
              <a:t>Set a goal to recruit at least 5–10 new youth this year and develop a written plan to achieve it.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21873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Every youth deserves the opportunity to experience Scouting.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F7DD96-70D0-0F82-3079-7F4A5A3C3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1: Cub Scouting Recruitment</a:t>
            </a:r>
          </a:p>
        </p:txBody>
      </p:sp>
    </p:spTree>
    <p:extLst>
      <p:ext uri="{BB962C8B-B14F-4D97-AF65-F5344CB8AC3E}">
        <p14:creationId xmlns:p14="http://schemas.microsoft.com/office/powerpoint/2010/main" val="131463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4CB63-6BF5-2FE5-5505-E6B466B3F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Why Recruit?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3402C-4E92-65C5-E683-38909F752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1500"/>
              <a:t>Most families are looking for activities at the beginning of the school year. </a:t>
            </a:r>
          </a:p>
          <a:p>
            <a:r>
              <a:rPr lang="en-US" sz="1500"/>
              <a:t>Recruitment is easier when schools are reopening and routines are forming. </a:t>
            </a:r>
          </a:p>
          <a:p>
            <a:r>
              <a:rPr lang="en-US" sz="1500"/>
              <a:t>New families bring: </a:t>
            </a:r>
          </a:p>
          <a:p>
            <a:pPr lvl="1"/>
            <a:r>
              <a:rPr lang="en-US" sz="1500"/>
              <a:t>Energy </a:t>
            </a:r>
          </a:p>
          <a:p>
            <a:pPr lvl="1"/>
            <a:r>
              <a:rPr lang="en-US" sz="1500"/>
              <a:t>Parent volunteers </a:t>
            </a:r>
          </a:p>
          <a:p>
            <a:pPr lvl="1"/>
            <a:r>
              <a:rPr lang="en-US" sz="1500"/>
              <a:t>Financial stability </a:t>
            </a:r>
          </a:p>
          <a:p>
            <a:pPr lvl="1"/>
            <a:r>
              <a:rPr lang="en-US" sz="1500"/>
              <a:t>Future leadership </a:t>
            </a:r>
          </a:p>
          <a:p>
            <a:r>
              <a:rPr lang="en-US" sz="1500"/>
              <a:t>More youth creates: </a:t>
            </a:r>
          </a:p>
          <a:p>
            <a:pPr lvl="1"/>
            <a:r>
              <a:rPr lang="en-US" sz="1500"/>
              <a:t>Better meetings </a:t>
            </a:r>
          </a:p>
          <a:p>
            <a:pPr lvl="1"/>
            <a:r>
              <a:rPr lang="en-US" sz="1500"/>
              <a:t>Larger dens/patrols </a:t>
            </a:r>
          </a:p>
          <a:p>
            <a:pPr lvl="1"/>
            <a:r>
              <a:rPr lang="en-US" sz="1500"/>
              <a:t>More exciting activities </a:t>
            </a:r>
          </a:p>
          <a:p>
            <a:pPr lvl="1"/>
            <a:r>
              <a:rPr lang="en-US" sz="1500"/>
              <a:t>Better retention </a:t>
            </a:r>
          </a:p>
          <a:p>
            <a:r>
              <a:rPr lang="en-US" sz="1500"/>
              <a:t>Recruitment is not a one-night event. </a:t>
            </a:r>
          </a:p>
          <a:p>
            <a:r>
              <a:rPr lang="en-US" sz="1500"/>
              <a:t>Every activity is a recruiting opportunity.</a:t>
            </a:r>
          </a:p>
          <a:p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2098744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Recruitment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June–July: Plan</a:t>
            </a:r>
          </a:p>
          <a:p>
            <a:r>
              <a:t>August: Promote</a:t>
            </a:r>
          </a:p>
          <a:p>
            <a:r>
              <a:t>Aug. 24–30: Join Scout Week</a:t>
            </a:r>
          </a:p>
          <a:p>
            <a:r>
              <a:t>September: Follow Up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Planning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Unit Tasks</a:t>
            </a:r>
          </a:p>
          <a:p>
            <a:pPr lvl="1"/>
            <a:r>
              <a:rPr lang="en-US" dirty="0"/>
              <a:t>Set annual calendar. </a:t>
            </a:r>
          </a:p>
          <a:p>
            <a:pPr lvl="1"/>
            <a:r>
              <a:rPr lang="en-US" dirty="0"/>
              <a:t>Confirm leadership positions. </a:t>
            </a:r>
          </a:p>
          <a:p>
            <a:pPr lvl="1"/>
            <a:r>
              <a:rPr lang="en-US" dirty="0"/>
              <a:t>Plan Join Scout Week event. </a:t>
            </a:r>
          </a:p>
          <a:p>
            <a:pPr lvl="1"/>
            <a:r>
              <a:rPr lang="en-US" dirty="0"/>
              <a:t>Order promotional materials. </a:t>
            </a:r>
          </a:p>
          <a:p>
            <a:pPr lvl="1"/>
            <a:r>
              <a:rPr lang="en-US" dirty="0"/>
              <a:t>Update BeAScout pin and contact information. </a:t>
            </a:r>
          </a:p>
          <a:p>
            <a:pPr lvl="1"/>
            <a:r>
              <a:rPr lang="en-US" dirty="0"/>
              <a:t>Establish communication plan. </a:t>
            </a:r>
          </a:p>
          <a:p>
            <a:pPr marL="0" indent="0">
              <a:buNone/>
            </a:pPr>
            <a:r>
              <a:rPr lang="en-US" b="1" dirty="0"/>
              <a:t>Questions Leaders Should Answer</a:t>
            </a:r>
          </a:p>
          <a:p>
            <a:pPr lvl="1"/>
            <a:r>
              <a:rPr lang="en-US" dirty="0"/>
              <a:t>What makes our unit unique? </a:t>
            </a:r>
          </a:p>
          <a:p>
            <a:pPr lvl="1"/>
            <a:r>
              <a:rPr lang="en-US" dirty="0"/>
              <a:t>What can families expect in the first 30 days? </a:t>
            </a:r>
          </a:p>
          <a:p>
            <a:pPr lvl="1"/>
            <a:r>
              <a:rPr lang="en-US" dirty="0"/>
              <a:t>Who follows up with interested families?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Promotion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Begin Advertising Early</a:t>
            </a:r>
          </a:p>
          <a:p>
            <a:pPr lvl="1"/>
            <a:r>
              <a:rPr lang="en-US" dirty="0"/>
              <a:t>Flyers </a:t>
            </a:r>
          </a:p>
          <a:p>
            <a:pPr lvl="1"/>
            <a:r>
              <a:rPr lang="en-US" dirty="0"/>
              <a:t>Yard signs </a:t>
            </a:r>
          </a:p>
          <a:p>
            <a:pPr lvl="1"/>
            <a:r>
              <a:rPr lang="en-US" dirty="0"/>
              <a:t>School open houses </a:t>
            </a:r>
          </a:p>
          <a:p>
            <a:pPr lvl="1"/>
            <a:r>
              <a:rPr lang="en-US" dirty="0"/>
              <a:t>Community calendars </a:t>
            </a:r>
          </a:p>
          <a:p>
            <a:pPr lvl="1"/>
            <a:r>
              <a:rPr lang="en-US" dirty="0"/>
              <a:t>Church bulletins </a:t>
            </a:r>
          </a:p>
          <a:p>
            <a:pPr lvl="1"/>
            <a:r>
              <a:rPr lang="en-US" dirty="0"/>
              <a:t>Social media </a:t>
            </a:r>
          </a:p>
          <a:p>
            <a:r>
              <a:rPr lang="en-US" b="1" dirty="0"/>
              <a:t>Stress Importance of Consistency</a:t>
            </a:r>
          </a:p>
          <a:p>
            <a:pPr lvl="1"/>
            <a:r>
              <a:rPr lang="en-US" dirty="0"/>
              <a:t>Families often need to see an event multiple times before attending.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Facebook &amp; Instagram 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Council-supported Facebook and Instagram advertisements are available for all units.</a:t>
            </a:r>
            <a:endParaRPr lang="en-US" dirty="0"/>
          </a:p>
          <a:p>
            <a:endParaRPr dirty="0"/>
          </a:p>
          <a:p>
            <a:r>
              <a:rPr dirty="0"/>
              <a:t>Submit event details </a:t>
            </a:r>
            <a:r>
              <a:rPr lang="en-US" dirty="0"/>
              <a:t>four weeks in advance</a:t>
            </a:r>
            <a:r>
              <a:rPr dirty="0"/>
              <a:t>.</a:t>
            </a:r>
            <a:endParaRPr lang="en-US" dirty="0"/>
          </a:p>
          <a:p>
            <a:pPr lvl="2"/>
            <a:r>
              <a:rPr lang="en-US" dirty="0"/>
              <a:t>Ad will run for ten days before the event.</a:t>
            </a:r>
          </a:p>
          <a:p>
            <a:pPr lvl="2"/>
            <a:endParaRPr lang="en-US" dirty="0"/>
          </a:p>
          <a:p>
            <a:r>
              <a:rPr lang="en-US" dirty="0"/>
              <a:t>Submit event details here: </a:t>
            </a:r>
            <a:r>
              <a:rPr lang="en-US" dirty="0">
                <a:hlinkClick r:id="rId2"/>
              </a:rPr>
              <a:t>https://forms.gle/pevSr3VmrgA1JW2U8</a:t>
            </a:r>
            <a:r>
              <a:rPr lang="en-US" dirty="0"/>
              <a:t>. 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Join Scout Week (Aug. 24–30)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Key Council Expectation</a:t>
            </a:r>
          </a:p>
          <a:p>
            <a:pPr lvl="1"/>
            <a:r>
              <a:rPr lang="en-US" dirty="0"/>
              <a:t>All Packs are asked to host some type of recruitment event during the District’s Join Scout Week (August 24–30).</a:t>
            </a:r>
          </a:p>
          <a:p>
            <a:r>
              <a:rPr lang="en-US" b="1" dirty="0"/>
              <a:t>Recruitment Event Options</a:t>
            </a:r>
          </a:p>
          <a:p>
            <a:pPr lvl="1"/>
            <a:r>
              <a:rPr lang="en-US" dirty="0"/>
              <a:t>Traditional Join Scout Night </a:t>
            </a:r>
          </a:p>
          <a:p>
            <a:pPr lvl="1"/>
            <a:r>
              <a:rPr lang="en-US" dirty="0"/>
              <a:t>Ice cream social </a:t>
            </a:r>
          </a:p>
          <a:p>
            <a:pPr lvl="1"/>
            <a:r>
              <a:rPr lang="en-US" dirty="0"/>
              <a:t>Fishing night </a:t>
            </a:r>
          </a:p>
          <a:p>
            <a:pPr lvl="1"/>
            <a:r>
              <a:rPr lang="en-US" dirty="0" err="1"/>
              <a:t>Raingutter</a:t>
            </a:r>
            <a:r>
              <a:rPr lang="en-US" dirty="0"/>
              <a:t> regatta </a:t>
            </a:r>
          </a:p>
          <a:p>
            <a:pPr lvl="1"/>
            <a:r>
              <a:rPr lang="en-US" dirty="0"/>
              <a:t>Bike rodeo </a:t>
            </a:r>
          </a:p>
          <a:p>
            <a:pPr lvl="1"/>
            <a:r>
              <a:rPr lang="en-US" dirty="0"/>
              <a:t>Campfire event </a:t>
            </a:r>
          </a:p>
          <a:p>
            <a:pPr lvl="1"/>
            <a:r>
              <a:rPr lang="en-US" dirty="0"/>
              <a:t>Family picnic </a:t>
            </a:r>
          </a:p>
          <a:p>
            <a:pPr lvl="1"/>
            <a:r>
              <a:rPr lang="en-US" dirty="0"/>
              <a:t>Bring-a-friend meeting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outing America PPT Template" id="{EDBC1C35-C06F-4E41-AE6B-F4209A888D9F}" vid="{0FA3DBA7-58C3-6448-ABB8-493D7754C5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395DD036392A4E8690A0B7E3762567" ma:contentTypeVersion="17" ma:contentTypeDescription="Create a new document." ma:contentTypeScope="" ma:versionID="64e780d52d625163939975d1f03e02f6">
  <xsd:schema xmlns:xsd="http://www.w3.org/2001/XMLSchema" xmlns:xs="http://www.w3.org/2001/XMLSchema" xmlns:p="http://schemas.microsoft.com/office/2006/metadata/properties" xmlns:ns2="221fe16e-01ca-427a-8a91-6a20a69d1f88" xmlns:ns3="2b3ee833-dd67-45a8-9be9-6f6d0833a8d7" targetNamespace="http://schemas.microsoft.com/office/2006/metadata/properties" ma:root="true" ma:fieldsID="749b9fe62d200dfd3b696e1918692cd8" ns2:_="" ns3:_="">
    <xsd:import namespace="221fe16e-01ca-427a-8a91-6a20a69d1f88"/>
    <xsd:import namespace="2b3ee833-dd67-45a8-9be9-6f6d0833a8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1fe16e-01ca-427a-8a91-6a20a69d1f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79308d4-bde5-4dca-adcb-0162404f86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3ee833-dd67-45a8-9be9-6f6d0833a8d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df28d34-aac1-4306-9db6-3316e56ad84a}" ma:internalName="TaxCatchAll" ma:showField="CatchAllData" ma:web="2b3ee833-dd67-45a8-9be9-6f6d0833a8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b3ee833-dd67-45a8-9be9-6f6d0833a8d7">
      <UserInfo>
        <DisplayName>Gordon Shattles</DisplayName>
        <AccountId>164</AccountId>
        <AccountType/>
      </UserInfo>
      <UserInfo>
        <DisplayName>Darin Kinn</DisplayName>
        <AccountId>13</AccountId>
        <AccountType/>
      </UserInfo>
      <UserInfo>
        <DisplayName>Nathan Johnson</DisplayName>
        <AccountId>16</AccountId>
        <AccountType/>
      </UserInfo>
    </SharedWithUsers>
    <lcf76f155ced4ddcb4097134ff3c332f xmlns="221fe16e-01ca-427a-8a91-6a20a69d1f88">
      <Terms xmlns="http://schemas.microsoft.com/office/infopath/2007/PartnerControls"/>
    </lcf76f155ced4ddcb4097134ff3c332f>
    <TaxCatchAll xmlns="2b3ee833-dd67-45a8-9be9-6f6d0833a8d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7E8B2E-F309-4EF6-BC62-3673AE8EB3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1fe16e-01ca-427a-8a91-6a20a69d1f88"/>
    <ds:schemaRef ds:uri="2b3ee833-dd67-45a8-9be9-6f6d0833a8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D441C6-B327-405B-BE0A-BECCCCF98BE6}">
  <ds:schemaRefs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2b3ee833-dd67-45a8-9be9-6f6d0833a8d7"/>
    <ds:schemaRef ds:uri="221fe16e-01ca-427a-8a91-6a20a69d1f88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73C5645-406F-4C68-A3BB-1D1171D167C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d9008a0-7846-4989-a4c5-77cfad3f7e4e}" enabled="0" method="" siteId="{fd9008a0-7846-4989-a4c5-77cfad3f7e4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1_Office Theme</Template>
  <TotalTime>2917</TotalTime>
  <Words>904</Words>
  <Application>Microsoft Office PowerPoint</Application>
  <PresentationFormat>Widescreen</PresentationFormat>
  <Paragraphs>187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Aptos</vt:lpstr>
      <vt:lpstr>Arial</vt:lpstr>
      <vt:lpstr>Arial Black</vt:lpstr>
      <vt:lpstr>1_Office Theme</vt:lpstr>
      <vt:lpstr>PowerPoint Presentation</vt:lpstr>
      <vt:lpstr>Training Objectives</vt:lpstr>
      <vt:lpstr>Part 1: Cub Scouting Recruitment</vt:lpstr>
      <vt:lpstr>Why Recruit?</vt:lpstr>
      <vt:lpstr>Recruitment Timeline</vt:lpstr>
      <vt:lpstr>Planning Phase</vt:lpstr>
      <vt:lpstr>Promotion Phase</vt:lpstr>
      <vt:lpstr>Facebook &amp; Instagram Ads</vt:lpstr>
      <vt:lpstr>Join Scout Week (Aug. 24–30)</vt:lpstr>
      <vt:lpstr>Running a Great Event</vt:lpstr>
      <vt:lpstr>Word-of-Mouth Recruiting</vt:lpstr>
      <vt:lpstr>Follow-Up Matters</vt:lpstr>
      <vt:lpstr>Retention Starts Immediately</vt:lpstr>
      <vt:lpstr>Action Plan</vt:lpstr>
      <vt:lpstr>Part 2: Scouts BSA Recruitment</vt:lpstr>
      <vt:lpstr>Why Recruiting Older Youth Matters</vt:lpstr>
      <vt:lpstr>Building Relationships with Arrow of Light Scouts &amp; Families</vt:lpstr>
      <vt:lpstr>Engage AoL Families Early</vt:lpstr>
      <vt:lpstr>Recruiting from Middle Schools</vt:lpstr>
      <vt:lpstr>Marketing &amp; Communication Strategies</vt:lpstr>
      <vt:lpstr>Marketing &amp; Communication Strategies</vt:lpstr>
      <vt:lpstr>Your Troop Recruitment Plan</vt:lpstr>
      <vt:lpstr>Closing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Leslie</dc:creator>
  <cp:lastModifiedBy>Michael Werling</cp:lastModifiedBy>
  <cp:revision>13</cp:revision>
  <dcterms:created xsi:type="dcterms:W3CDTF">2024-10-31T17:58:54Z</dcterms:created>
  <dcterms:modified xsi:type="dcterms:W3CDTF">2026-06-12T14:15:16Z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0x0101008A395DD036392A4E8690A0B7E3762567</vt:lpwstr>
  </property>
  <property fmtid="{D5CDD505-2E9C-101B-9397-08002B2CF9AE}" pid="3" name="MediaServiceImageTags">
    <vt:lpwstr/>
  </property>
</Properties>
</file>